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4" r:id="rId8"/>
    <p:sldId id="265" r:id="rId9"/>
    <p:sldId id="266" r:id="rId10"/>
    <p:sldId id="267" r:id="rId11"/>
    <p:sldId id="268" r:id="rId12"/>
    <p:sldId id="269" r:id="rId13"/>
    <p:sldId id="270" r:id="rId14"/>
    <p:sldId id="271" r:id="rId15"/>
    <p:sldId id="272" r:id="rId16"/>
    <p:sldId id="274" r:id="rId17"/>
    <p:sldId id="275" r:id="rId18"/>
    <p:sldId id="278"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52"/>
  </p:normalViewPr>
  <p:slideViewPr>
    <p:cSldViewPr snapToGrid="0">
      <p:cViewPr varScale="1">
        <p:scale>
          <a:sx n="90" d="100"/>
          <a:sy n="90"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44FBD6-96D9-425D-95F2-C8ED1BAF2827}"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D69FF-EDBB-4E69-858C-D67A741D3905}" type="slidenum">
              <a:rPr lang="en-US" smtClean="0"/>
              <a:t>‹#›</a:t>
            </a:fld>
            <a:endParaRPr lang="en-US"/>
          </a:p>
        </p:txBody>
      </p:sp>
    </p:spTree>
    <p:extLst>
      <p:ext uri="{BB962C8B-B14F-4D97-AF65-F5344CB8AC3E}">
        <p14:creationId xmlns:p14="http://schemas.microsoft.com/office/powerpoint/2010/main" val="1091994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D69FF-EDBB-4E69-858C-D67A741D3905}" type="slidenum">
              <a:rPr lang="en-US" smtClean="0"/>
              <a:t>16</a:t>
            </a:fld>
            <a:endParaRPr lang="en-US"/>
          </a:p>
        </p:txBody>
      </p:sp>
    </p:spTree>
    <p:extLst>
      <p:ext uri="{BB962C8B-B14F-4D97-AF65-F5344CB8AC3E}">
        <p14:creationId xmlns:p14="http://schemas.microsoft.com/office/powerpoint/2010/main" val="155037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D69FF-EDBB-4E69-858C-D67A741D3905}" type="slidenum">
              <a:rPr lang="en-US" smtClean="0"/>
              <a:t>17</a:t>
            </a:fld>
            <a:endParaRPr lang="en-US"/>
          </a:p>
        </p:txBody>
      </p:sp>
    </p:spTree>
    <p:extLst>
      <p:ext uri="{BB962C8B-B14F-4D97-AF65-F5344CB8AC3E}">
        <p14:creationId xmlns:p14="http://schemas.microsoft.com/office/powerpoint/2010/main" val="367643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5D69FF-EDBB-4E69-858C-D67A741D3905}" type="slidenum">
              <a:rPr lang="en-US" smtClean="0"/>
              <a:t>18</a:t>
            </a:fld>
            <a:endParaRPr lang="en-US"/>
          </a:p>
        </p:txBody>
      </p:sp>
    </p:spTree>
    <p:extLst>
      <p:ext uri="{BB962C8B-B14F-4D97-AF65-F5344CB8AC3E}">
        <p14:creationId xmlns:p14="http://schemas.microsoft.com/office/powerpoint/2010/main" val="54181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F1CF-9C45-4F1E-7824-5F463582A7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807208-EEC2-06FF-02EB-DDDAE770E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458148-93E1-B8F0-AA60-31AE632DD225}"/>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36DA856E-02CB-D7CE-461A-382A86103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404D4-6605-39AF-9AA1-B4F935BFDE4C}"/>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103499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250D-07A6-ABE5-5AE5-6662BCFD41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0218B3-CD07-BBC5-4BDB-DBD865CBD5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E28D4-9600-AC5B-FB83-22383C364CCE}"/>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D58BAB41-E402-0540-5C9F-B1D66201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61C3A-520A-CEAC-1171-110694F2D7BF}"/>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319847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76BD-7854-2D29-88C5-958343C140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DDD2DC-AE86-AAE6-B84C-BF8A2BE795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55C40-CACF-D736-628D-04EF9D2DED87}"/>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693BE234-FACB-8403-F3E9-8700BA487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27AE9-13C0-A5E9-80B8-C38D0423E7F3}"/>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1438681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FE0C-FDA6-2F9E-5BF2-2484BE90F0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4C6E9-05D0-93B8-EFFC-269BBE25B9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CDD41-076C-EC66-7E05-8458ED705BB2}"/>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80F2FC95-13C8-1A77-D14D-57FEFCD33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C1C54-71D8-C5C2-6355-0CAD95D2F7B7}"/>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45866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0494-ACB7-D572-4082-95D2662195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90EDEF-6C13-DE1C-9250-F825CCC724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B564A3-2B64-C29B-6ABF-E532671278C1}"/>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282F028E-C44F-A7F6-E339-A54B0B57B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6F5B6-7E9C-FCF5-7D00-D97ED1CDB437}"/>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317839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EEE0-8764-32EA-ACFA-2D213A9DC0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6D0F7-350C-BF7B-2C6F-924B5B2706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CC39F-23E3-E105-3943-A534BEBD1D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7D147D-F6B8-D0EB-311E-3D585BB161C5}"/>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6" name="Footer Placeholder 5">
            <a:extLst>
              <a:ext uri="{FF2B5EF4-FFF2-40B4-BE49-F238E27FC236}">
                <a16:creationId xmlns:a16="http://schemas.microsoft.com/office/drawing/2014/main" id="{26E76EAC-E410-B2C8-2162-550C374360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A1AD3-D0AB-B5E2-345E-E2CD9B919808}"/>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399823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DBD13-F527-9493-AB42-B82ACB7600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29179C-A545-78CA-D33D-2E5410849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DB8A1-B90B-9E5A-FC74-49C0205F3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F92FAB-DD3B-CE65-ADC9-0B4BAEE458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CE3904-D19B-6673-527D-D4B2252287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DBBEC-34FA-68C3-5308-50A0E274DCE7}"/>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8" name="Footer Placeholder 7">
            <a:extLst>
              <a:ext uri="{FF2B5EF4-FFF2-40B4-BE49-F238E27FC236}">
                <a16:creationId xmlns:a16="http://schemas.microsoft.com/office/drawing/2014/main" id="{B3B4F1B6-1C9D-EAEB-BC57-AC89684CBF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846E61-DED3-D087-40A9-7E3BC7938C73}"/>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3389177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78DB-9EBA-E799-91F2-E68467A38A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664BA-073F-65A6-882C-7A27CB45370F}"/>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4" name="Footer Placeholder 3">
            <a:extLst>
              <a:ext uri="{FF2B5EF4-FFF2-40B4-BE49-F238E27FC236}">
                <a16:creationId xmlns:a16="http://schemas.microsoft.com/office/drawing/2014/main" id="{63D80D4F-0076-53AF-8C89-4D83D2DA39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8EBB9A-8E37-3727-DC50-C185B4299A44}"/>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4083970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2D1558-1085-36B4-3CC8-7F42BC0D8D20}"/>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3" name="Footer Placeholder 2">
            <a:extLst>
              <a:ext uri="{FF2B5EF4-FFF2-40B4-BE49-F238E27FC236}">
                <a16:creationId xmlns:a16="http://schemas.microsoft.com/office/drawing/2014/main" id="{32D15038-37B9-1477-4240-EDCA611921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B07245-B3FA-B3FF-30AD-D3D9CE334006}"/>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401047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C1CCF-E6CF-3FDD-FBDD-6C13AA228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DC0E0D-AC75-5AC6-AE00-0C23C76AE5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9140E2-BA2D-4A04-971C-872FEB5FFB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903C9-080C-A77D-090A-7EC77794D905}"/>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6" name="Footer Placeholder 5">
            <a:extLst>
              <a:ext uri="{FF2B5EF4-FFF2-40B4-BE49-F238E27FC236}">
                <a16:creationId xmlns:a16="http://schemas.microsoft.com/office/drawing/2014/main" id="{00372B30-D6BD-231F-A226-A799A24AF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A499D-0387-1EF3-4662-3FC09A259C24}"/>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62983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8F112-5318-C355-C1C2-8A2781406A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6F7F3C-1971-428C-9C57-B522B6F5B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AE15A8-7A42-F6B4-295A-32F7BD7B19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BBC58-60A5-B6C3-043D-4BC363EAA79F}"/>
              </a:ext>
            </a:extLst>
          </p:cNvPr>
          <p:cNvSpPr>
            <a:spLocks noGrp="1"/>
          </p:cNvSpPr>
          <p:nvPr>
            <p:ph type="dt" sz="half" idx="10"/>
          </p:nvPr>
        </p:nvSpPr>
        <p:spPr/>
        <p:txBody>
          <a:bodyPr/>
          <a:lstStyle/>
          <a:p>
            <a:fld id="{E3ECC423-73F1-4ACC-B49A-FFBEF98CDAB9}" type="datetimeFigureOut">
              <a:rPr lang="en-US" smtClean="0"/>
              <a:t>12/4/24</a:t>
            </a:fld>
            <a:endParaRPr lang="en-US"/>
          </a:p>
        </p:txBody>
      </p:sp>
      <p:sp>
        <p:nvSpPr>
          <p:cNvPr id="6" name="Footer Placeholder 5">
            <a:extLst>
              <a:ext uri="{FF2B5EF4-FFF2-40B4-BE49-F238E27FC236}">
                <a16:creationId xmlns:a16="http://schemas.microsoft.com/office/drawing/2014/main" id="{D8F0DA49-72C6-BDE8-CA4F-10843170B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1CB80-92C6-162E-1066-99476B163D77}"/>
              </a:ext>
            </a:extLst>
          </p:cNvPr>
          <p:cNvSpPr>
            <a:spLocks noGrp="1"/>
          </p:cNvSpPr>
          <p:nvPr>
            <p:ph type="sldNum" sz="quarter" idx="12"/>
          </p:nvPr>
        </p:nvSpPr>
        <p:spPr/>
        <p:txBody>
          <a:bodyPr/>
          <a:lstStyle/>
          <a:p>
            <a:fld id="{888A57DE-D548-49E8-8077-631DC8C660EE}" type="slidenum">
              <a:rPr lang="en-US" smtClean="0"/>
              <a:t>‹#›</a:t>
            </a:fld>
            <a:endParaRPr lang="en-US"/>
          </a:p>
        </p:txBody>
      </p:sp>
    </p:spTree>
    <p:extLst>
      <p:ext uri="{BB962C8B-B14F-4D97-AF65-F5344CB8AC3E}">
        <p14:creationId xmlns:p14="http://schemas.microsoft.com/office/powerpoint/2010/main" val="1479424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CC6778-84C7-024E-0BD4-C6C56FE47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EFB26-4B6F-363A-7809-8A971A1B5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CFF63-AE5D-F38F-1813-1F8710E101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ECC423-73F1-4ACC-B49A-FFBEF98CDAB9}" type="datetimeFigureOut">
              <a:rPr lang="en-US" smtClean="0"/>
              <a:t>12/4/24</a:t>
            </a:fld>
            <a:endParaRPr lang="en-US"/>
          </a:p>
        </p:txBody>
      </p:sp>
      <p:sp>
        <p:nvSpPr>
          <p:cNvPr id="5" name="Footer Placeholder 4">
            <a:extLst>
              <a:ext uri="{FF2B5EF4-FFF2-40B4-BE49-F238E27FC236}">
                <a16:creationId xmlns:a16="http://schemas.microsoft.com/office/drawing/2014/main" id="{4C639EA8-13F8-C20C-79D7-92AE603F6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DB89F8-CAA2-DFE0-C4C0-C781490D5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8A57DE-D548-49E8-8077-631DC8C660EE}" type="slidenum">
              <a:rPr lang="en-US" smtClean="0"/>
              <a:t>‹#›</a:t>
            </a:fld>
            <a:endParaRPr lang="en-US"/>
          </a:p>
        </p:txBody>
      </p:sp>
    </p:spTree>
    <p:extLst>
      <p:ext uri="{BB962C8B-B14F-4D97-AF65-F5344CB8AC3E}">
        <p14:creationId xmlns:p14="http://schemas.microsoft.com/office/powerpoint/2010/main" val="12775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63" name="Rectangle 126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Rectangle 126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Rectangle 126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Rectangle 126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Rectangle 126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Rectangle 126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4162567" y="818984"/>
            <a:ext cx="6714699" cy="3178689"/>
          </a:xfrm>
        </p:spPr>
        <p:txBody>
          <a:bodyPr>
            <a:normAutofit/>
          </a:bodyPr>
          <a:lstStyle/>
          <a:p>
            <a:pPr algn="l"/>
            <a:r>
              <a:rPr lang="en-US" sz="4800">
                <a:solidFill>
                  <a:srgbClr val="FFFFFF"/>
                </a:solidFill>
              </a:rPr>
              <a:t>Machine Learning for Price Prediction</a:t>
            </a:r>
          </a:p>
        </p:txBody>
      </p:sp>
      <p:sp>
        <p:nvSpPr>
          <p:cNvPr id="1270" name="Rectangle 126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17F8F27-E4BD-4EAF-14BA-5D5A28099E6A}"/>
              </a:ext>
            </a:extLst>
          </p:cNvPr>
          <p:cNvSpPr>
            <a:spLocks noGrp="1"/>
          </p:cNvSpPr>
          <p:nvPr>
            <p:ph type="subTitle" idx="1"/>
          </p:nvPr>
        </p:nvSpPr>
        <p:spPr>
          <a:xfrm>
            <a:off x="4285397" y="4960961"/>
            <a:ext cx="7055893" cy="1078054"/>
          </a:xfrm>
        </p:spPr>
        <p:txBody>
          <a:bodyPr>
            <a:normAutofit/>
          </a:bodyPr>
          <a:lstStyle/>
          <a:p>
            <a:pPr algn="l"/>
            <a:r>
              <a:rPr lang="en-US">
                <a:solidFill>
                  <a:srgbClr val="FFFFFF"/>
                </a:solidFill>
              </a:rPr>
              <a:t>- Ajinkya Phanse</a:t>
            </a:r>
          </a:p>
          <a:p>
            <a:pPr algn="l"/>
            <a:r>
              <a:rPr lang="en-US">
                <a:solidFill>
                  <a:srgbClr val="FFFFFF"/>
                </a:solidFill>
              </a:rPr>
              <a:t>- Sajeev Singh</a:t>
            </a:r>
          </a:p>
        </p:txBody>
      </p:sp>
    </p:spTree>
    <p:extLst>
      <p:ext uri="{BB962C8B-B14F-4D97-AF65-F5344CB8AC3E}">
        <p14:creationId xmlns:p14="http://schemas.microsoft.com/office/powerpoint/2010/main" val="2035444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62419A-E3D4-CE99-0DE4-3EDB9CB6F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74E5D-3EBF-B310-574E-90893E18F50A}"/>
              </a:ext>
            </a:extLst>
          </p:cNvPr>
          <p:cNvSpPr>
            <a:spLocks noGrp="1"/>
          </p:cNvSpPr>
          <p:nvPr>
            <p:ph type="ctrTitle"/>
          </p:nvPr>
        </p:nvSpPr>
        <p:spPr>
          <a:xfrm>
            <a:off x="56391" y="2892133"/>
            <a:ext cx="3497349" cy="3275466"/>
          </a:xfrm>
        </p:spPr>
        <p:txBody>
          <a:bodyPr>
            <a:noAutofit/>
          </a:bodyPr>
          <a:lstStyle/>
          <a:p>
            <a:pPr algn="l"/>
            <a:r>
              <a:rPr lang="en-IN" sz="1600" b="1" dirty="0"/>
              <a:t>Phase 1 - Momentum With LSTM Predictions</a:t>
            </a:r>
            <a:br>
              <a:rPr lang="en-IN" sz="1600" dirty="0"/>
            </a:br>
            <a:br>
              <a:rPr lang="en-US" sz="1600" dirty="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W</a:t>
            </a:r>
            <a:r>
              <a:rPr lang="en-IN" sz="1600" dirty="0"/>
              <a:t>e enhanced the traditional momentum-based strategy by integrating predictions generated by a Long Short-Term Memory (LSTM) model. This approach aimed to leverage the predictive power of LSTM in forecasting future price movements and improving the effectiveness of momentum signals</a:t>
            </a:r>
            <a:br>
              <a:rPr lang="en-IN" sz="1600" dirty="0"/>
            </a:br>
            <a:br>
              <a:rPr lang="en-IN" sz="1600" dirty="0"/>
            </a:br>
            <a:br>
              <a:rPr lang="en-IN" sz="1600" dirty="0"/>
            </a:br>
            <a:br>
              <a:rPr lang="en-IN" sz="1600" dirty="0"/>
            </a:br>
            <a:br>
              <a:rPr lang="en-IN" sz="1600" dirty="0"/>
            </a:br>
            <a:br>
              <a:rPr lang="en-IN" sz="1600" dirty="0"/>
            </a:br>
            <a:br>
              <a:rPr lang="en-IN" sz="1600" dirty="0"/>
            </a:br>
            <a:endParaRPr lang="en-US" sz="1600" dirty="0">
              <a:latin typeface="Arial" panose="020B0604020202020204" pitchFamily="34" charset="0"/>
              <a:cs typeface="Arial" panose="020B0604020202020204" pitchFamily="34" charset="0"/>
            </a:endParaRPr>
          </a:p>
        </p:txBody>
      </p:sp>
      <p:pic>
        <p:nvPicPr>
          <p:cNvPr id="3" name="Picture 2" descr="A graph showing a number of signals&#10;&#10;Description automatically generated with medium confidence">
            <a:extLst>
              <a:ext uri="{FF2B5EF4-FFF2-40B4-BE49-F238E27FC236}">
                <a16:creationId xmlns:a16="http://schemas.microsoft.com/office/drawing/2014/main" id="{61D212E3-8355-5FEC-643D-1DD740F068D9}"/>
              </a:ext>
            </a:extLst>
          </p:cNvPr>
          <p:cNvPicPr>
            <a:picLocks noChangeAspect="1"/>
          </p:cNvPicPr>
          <p:nvPr/>
        </p:nvPicPr>
        <p:blipFill>
          <a:blip r:embed="rId2"/>
          <a:srcRect l="4685" r="-1" b="-1"/>
          <a:stretch/>
        </p:blipFill>
        <p:spPr>
          <a:xfrm>
            <a:off x="3632059" y="116116"/>
            <a:ext cx="3735983" cy="2096992"/>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72427AC2-B266-E4AE-BD6F-CD41F4515773}"/>
              </a:ext>
            </a:extLst>
          </p:cNvPr>
          <p:cNvPicPr>
            <a:picLocks noChangeAspect="1"/>
          </p:cNvPicPr>
          <p:nvPr/>
        </p:nvPicPr>
        <p:blipFill>
          <a:blip r:embed="rId3"/>
          <a:srcRect l="3387" r="550" b="3"/>
          <a:stretch/>
        </p:blipFill>
        <p:spPr>
          <a:xfrm>
            <a:off x="3672108" y="2289048"/>
            <a:ext cx="3799370" cy="2125791"/>
          </a:xfrm>
          <a:prstGeom prst="rect">
            <a:avLst/>
          </a:prstGeom>
        </p:spPr>
      </p:pic>
      <p:pic>
        <p:nvPicPr>
          <p:cNvPr id="6" name="Picture 5" descr="A graph with numbers and lines&#10;&#10;Description automatically generated">
            <a:extLst>
              <a:ext uri="{FF2B5EF4-FFF2-40B4-BE49-F238E27FC236}">
                <a16:creationId xmlns:a16="http://schemas.microsoft.com/office/drawing/2014/main" id="{E947E600-E127-8897-B13F-0611417710A1}"/>
              </a:ext>
            </a:extLst>
          </p:cNvPr>
          <p:cNvPicPr>
            <a:picLocks noChangeAspect="1"/>
          </p:cNvPicPr>
          <p:nvPr/>
        </p:nvPicPr>
        <p:blipFill>
          <a:blip r:embed="rId4"/>
          <a:srcRect l="2926" r="-2" b="-2"/>
          <a:stretch/>
        </p:blipFill>
        <p:spPr>
          <a:xfrm>
            <a:off x="7649031" y="116116"/>
            <a:ext cx="4545071" cy="3279106"/>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7DEC5C29-905A-D606-90F8-9D3A46922334}"/>
              </a:ext>
            </a:extLst>
          </p:cNvPr>
          <p:cNvPicPr>
            <a:picLocks noChangeAspect="1"/>
          </p:cNvPicPr>
          <p:nvPr/>
        </p:nvPicPr>
        <p:blipFill>
          <a:blip r:embed="rId5"/>
          <a:srcRect l="3794" r="5" b="5"/>
          <a:stretch/>
        </p:blipFill>
        <p:spPr>
          <a:xfrm>
            <a:off x="3528625" y="4644893"/>
            <a:ext cx="3942853" cy="2213107"/>
          </a:xfrm>
          <a:prstGeom prst="rect">
            <a:avLst/>
          </a:prstGeom>
        </p:spPr>
      </p:pic>
      <p:cxnSp>
        <p:nvCxnSpPr>
          <p:cNvPr id="3114" name="Straight Connector 3113">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aph showing a number of signals&#10;&#10;Description automatically generated with medium confidence">
            <a:extLst>
              <a:ext uri="{FF2B5EF4-FFF2-40B4-BE49-F238E27FC236}">
                <a16:creationId xmlns:a16="http://schemas.microsoft.com/office/drawing/2014/main" id="{DDDD9F09-982F-BCC3-0ACB-E8DCD05642DF}"/>
              </a:ext>
            </a:extLst>
          </p:cNvPr>
          <p:cNvPicPr>
            <a:picLocks noChangeAspect="1"/>
          </p:cNvPicPr>
          <p:nvPr/>
        </p:nvPicPr>
        <p:blipFill>
          <a:blip r:embed="rId6"/>
          <a:srcRect l="8227"/>
          <a:stretch/>
        </p:blipFill>
        <p:spPr>
          <a:xfrm>
            <a:off x="7649031" y="3515005"/>
            <a:ext cx="4542969" cy="3342995"/>
          </a:xfrm>
          <a:prstGeom prst="rect">
            <a:avLst/>
          </a:prstGeom>
        </p:spPr>
      </p:pic>
    </p:spTree>
    <p:extLst>
      <p:ext uri="{BB962C8B-B14F-4D97-AF65-F5344CB8AC3E}">
        <p14:creationId xmlns:p14="http://schemas.microsoft.com/office/powerpoint/2010/main" val="109406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A33EEE-3CCF-71BF-D42C-3F548B03C94E}"/>
            </a:ext>
          </a:extLst>
        </p:cNvPr>
        <p:cNvGrpSpPr/>
        <p:nvPr/>
      </p:nvGrpSpPr>
      <p:grpSpPr>
        <a:xfrm>
          <a:off x="0" y="0"/>
          <a:ext cx="0" cy="0"/>
          <a:chOff x="0" y="0"/>
          <a:chExt cx="0" cy="0"/>
        </a:xfrm>
      </p:grpSpPr>
      <p:sp>
        <p:nvSpPr>
          <p:cNvPr id="3086" name="Rectangle 3085">
            <a:extLst>
              <a:ext uri="{FF2B5EF4-FFF2-40B4-BE49-F238E27FC236}">
                <a16:creationId xmlns:a16="http://schemas.microsoft.com/office/drawing/2014/main" id="{73E75D5B-4F7F-B13A-DB63-799072B74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8" name="Group 3087">
            <a:extLst>
              <a:ext uri="{FF2B5EF4-FFF2-40B4-BE49-F238E27FC236}">
                <a16:creationId xmlns:a16="http://schemas.microsoft.com/office/drawing/2014/main" id="{C8213B25-8C22-3D6B-70F7-B5F3D7D7FD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362D59A8-8968-B219-1781-F96F76F426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47D2125F-63F8-6239-9D6B-CB960FFC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08DB845C-81A5-141D-5FE5-7F7B33056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1F89C323-D6E3-D117-7767-EB57C6047F1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CA15A92B-0E71-DEAE-E513-0CC0D8EDD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EB7C61F9-243E-AC06-8C11-C379D9EC8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A622DAE1-0E4D-3578-6448-E0F2AAEEEC3F}"/>
              </a:ext>
            </a:extLst>
          </p:cNvPr>
          <p:cNvSpPr>
            <a:spLocks noGrp="1"/>
          </p:cNvSpPr>
          <p:nvPr>
            <p:ph type="ctrTitle"/>
          </p:nvPr>
        </p:nvSpPr>
        <p:spPr>
          <a:xfrm>
            <a:off x="293699" y="393760"/>
            <a:ext cx="10870829" cy="5275520"/>
          </a:xfrm>
        </p:spPr>
        <p:txBody>
          <a:bodyPr>
            <a:noAutofit/>
          </a:bodyPr>
          <a:lstStyle/>
          <a:p>
            <a:pPr algn="l"/>
            <a:r>
              <a:rPr lang="en-IN" sz="2400" b="1" dirty="0">
                <a:solidFill>
                  <a:schemeClr val="bg1"/>
                </a:solidFill>
              </a:rPr>
              <a:t>Phase 1 - MACD Without LSTM Predictions</a:t>
            </a:r>
            <a:br>
              <a:rPr lang="en-IN" sz="2000" dirty="0">
                <a:solidFill>
                  <a:schemeClr val="bg1"/>
                </a:solidFill>
              </a:rPr>
            </a:br>
            <a:br>
              <a:rPr lang="en-US" sz="2000" dirty="0">
                <a:solidFill>
                  <a:schemeClr val="bg1"/>
                </a:solidFill>
                <a:latin typeface="Arial" panose="020B0604020202020204" pitchFamily="34" charset="0"/>
                <a:cs typeface="Arial" panose="020B0604020202020204" pitchFamily="34" charset="0"/>
              </a:rPr>
            </a:br>
            <a:r>
              <a:rPr lang="en-IN" sz="1600" dirty="0">
                <a:solidFill>
                  <a:schemeClr val="bg1"/>
                </a:solidFill>
              </a:rPr>
              <a:t>we implemented a traditional MACD (Moving Average Convergence Divergence) trading strategy using historical price data. The goal was to establish a benchmark performance for MACD-based signals before integrating machine learning predictions in later phases</a:t>
            </a:r>
            <a:br>
              <a:rPr lang="en-IN" sz="1600" dirty="0">
                <a:solidFill>
                  <a:schemeClr val="bg1"/>
                </a:solidFill>
              </a:rPr>
            </a:br>
            <a:br>
              <a:rPr lang="en-IN" sz="1600" dirty="0">
                <a:solidFill>
                  <a:schemeClr val="bg1"/>
                </a:solidFill>
              </a:rPr>
            </a:br>
            <a:r>
              <a:rPr lang="en-IN" sz="1600" b="1" dirty="0">
                <a:solidFill>
                  <a:schemeClr val="bg1"/>
                </a:solidFill>
              </a:rPr>
              <a:t>Momentum Calculation</a:t>
            </a:r>
            <a:r>
              <a:rPr lang="en-IN" sz="1600" dirty="0">
                <a:solidFill>
                  <a:schemeClr val="bg1"/>
                </a:solidFill>
              </a:rPr>
              <a:t>:</a:t>
            </a:r>
            <a:br>
              <a:rPr lang="en-IN" sz="1600" dirty="0">
                <a:solidFill>
                  <a:schemeClr val="bg1"/>
                </a:solidFill>
              </a:rPr>
            </a:br>
            <a:r>
              <a:rPr lang="en-IN" sz="1600" dirty="0">
                <a:solidFill>
                  <a:schemeClr val="bg1"/>
                </a:solidFill>
              </a:rPr>
              <a:t>MACD indicator was computed using two exponential moving averages (EMAs) of the closing prices:</a:t>
            </a:r>
            <a:br>
              <a:rPr lang="en-IN" sz="1600" dirty="0">
                <a:solidFill>
                  <a:schemeClr val="bg1"/>
                </a:solidFill>
              </a:rPr>
            </a:br>
            <a:r>
              <a:rPr lang="en-IN" sz="1600" b="1" dirty="0">
                <a:solidFill>
                  <a:schemeClr val="bg1"/>
                </a:solidFill>
              </a:rPr>
              <a:t>Fast EMA</a:t>
            </a:r>
            <a:r>
              <a:rPr lang="en-IN" sz="1600" dirty="0">
                <a:solidFill>
                  <a:schemeClr val="bg1"/>
                </a:solidFill>
              </a:rPr>
              <a:t>: Calculated over a shorter period (e.g., 12 periods)</a:t>
            </a:r>
            <a:br>
              <a:rPr lang="en-IN" sz="1600" dirty="0">
                <a:solidFill>
                  <a:schemeClr val="bg1"/>
                </a:solidFill>
              </a:rPr>
            </a:br>
            <a:r>
              <a:rPr lang="en-IN" sz="1600" b="1" dirty="0">
                <a:solidFill>
                  <a:schemeClr val="bg1"/>
                </a:solidFill>
              </a:rPr>
              <a:t>Slow EMA</a:t>
            </a:r>
            <a:r>
              <a:rPr lang="en-IN" sz="1600" dirty="0">
                <a:solidFill>
                  <a:schemeClr val="bg1"/>
                </a:solidFill>
              </a:rPr>
              <a:t>: Calculated over a longer period (e.g., 26 periods)</a:t>
            </a:r>
            <a:br>
              <a:rPr lang="en-IN" sz="1600" dirty="0">
                <a:solidFill>
                  <a:schemeClr val="bg1"/>
                </a:solidFill>
              </a:rPr>
            </a:br>
            <a:r>
              <a:rPr lang="en-IN" sz="1600" dirty="0">
                <a:solidFill>
                  <a:schemeClr val="bg1"/>
                </a:solidFill>
              </a:rPr>
              <a:t>MACD Line=Fast EMA−Slow EMA</a:t>
            </a:r>
            <a:br>
              <a:rPr lang="en-IN" sz="800" dirty="0">
                <a:solidFill>
                  <a:schemeClr val="bg1"/>
                </a:solidFill>
              </a:rPr>
            </a:br>
            <a:br>
              <a:rPr lang="en-IN" sz="1600" dirty="0">
                <a:solidFill>
                  <a:schemeClr val="bg1"/>
                </a:solidFill>
              </a:rPr>
            </a:br>
            <a:br>
              <a:rPr lang="en-IN" sz="1600" dirty="0">
                <a:solidFill>
                  <a:schemeClr val="bg1"/>
                </a:solidFill>
              </a:rPr>
            </a:br>
            <a:r>
              <a:rPr lang="en-IN" sz="1600" b="1" dirty="0">
                <a:solidFill>
                  <a:schemeClr val="bg1"/>
                </a:solidFill>
              </a:rPr>
              <a:t>Signal Generation</a:t>
            </a:r>
            <a:r>
              <a:rPr lang="en-IN" sz="1600" dirty="0">
                <a:solidFill>
                  <a:schemeClr val="bg1"/>
                </a:solidFill>
              </a:rPr>
              <a:t>:</a:t>
            </a:r>
            <a:br>
              <a:rPr lang="en-IN" sz="1600" dirty="0">
                <a:solidFill>
                  <a:schemeClr val="bg1"/>
                </a:solidFill>
              </a:rPr>
            </a:br>
            <a:r>
              <a:rPr lang="en-IN" sz="1600" b="1" dirty="0">
                <a:solidFill>
                  <a:schemeClr val="bg1"/>
                </a:solidFill>
              </a:rPr>
              <a:t>Buy Signal</a:t>
            </a:r>
            <a:r>
              <a:rPr lang="en-IN" sz="1600" dirty="0">
                <a:solidFill>
                  <a:schemeClr val="bg1"/>
                </a:solidFill>
              </a:rPr>
              <a:t> (1): Triggered when the MACD line crossed above the signal line, indicating upward momentum</a:t>
            </a:r>
            <a:br>
              <a:rPr lang="en-IN" sz="1600" dirty="0">
                <a:solidFill>
                  <a:schemeClr val="bg1"/>
                </a:solidFill>
              </a:rPr>
            </a:br>
            <a:r>
              <a:rPr lang="en-IN" sz="1600" b="1" dirty="0">
                <a:solidFill>
                  <a:schemeClr val="bg1"/>
                </a:solidFill>
              </a:rPr>
              <a:t>Sell Signal</a:t>
            </a:r>
            <a:r>
              <a:rPr lang="en-IN" sz="1600" dirty="0">
                <a:solidFill>
                  <a:schemeClr val="bg1"/>
                </a:solidFill>
              </a:rPr>
              <a:t> (-1): Triggered when the MACD line crossed below the signal line, indicating downward momentum</a:t>
            </a:r>
            <a:br>
              <a:rPr lang="en-IN" sz="1600" dirty="0">
                <a:solidFill>
                  <a:schemeClr val="bg1"/>
                </a:solidFill>
              </a:rPr>
            </a:br>
            <a:r>
              <a:rPr lang="en-IN" sz="1600" b="1" dirty="0">
                <a:solidFill>
                  <a:schemeClr val="bg1"/>
                </a:solidFill>
              </a:rPr>
              <a:t>Hold Signal</a:t>
            </a:r>
            <a:r>
              <a:rPr lang="en-IN" sz="1600" dirty="0">
                <a:solidFill>
                  <a:schemeClr val="bg1"/>
                </a:solidFill>
              </a:rPr>
              <a:t> (0): When no crossover occurred</a:t>
            </a:r>
            <a:br>
              <a:rPr lang="en-IN" sz="1600" dirty="0">
                <a:solidFill>
                  <a:schemeClr val="bg1"/>
                </a:solidFill>
              </a:rPr>
            </a:br>
            <a:br>
              <a:rPr lang="en-IN" sz="1600" dirty="0">
                <a:solidFill>
                  <a:schemeClr val="bg1"/>
                </a:solidFill>
              </a:rPr>
            </a:br>
            <a:r>
              <a:rPr lang="en-IN" sz="1600" b="1" dirty="0">
                <a:solidFill>
                  <a:schemeClr val="bg1"/>
                </a:solidFill>
              </a:rPr>
              <a:t>Backtesting</a:t>
            </a:r>
            <a:r>
              <a:rPr lang="en-IN" sz="1600" dirty="0">
                <a:solidFill>
                  <a:schemeClr val="bg1"/>
                </a:solidFill>
              </a:rPr>
              <a:t>: We simulated trades based on the generated signals:</a:t>
            </a:r>
            <a:br>
              <a:rPr lang="en-IN" sz="1600" dirty="0">
                <a:solidFill>
                  <a:schemeClr val="bg1"/>
                </a:solidFill>
              </a:rPr>
            </a:br>
            <a:r>
              <a:rPr lang="en-IN" sz="1600" dirty="0">
                <a:solidFill>
                  <a:schemeClr val="bg1"/>
                </a:solidFill>
              </a:rPr>
              <a:t>Opened long positions on buy signals and short positions on sell signals.</a:t>
            </a:r>
            <a:br>
              <a:rPr lang="en-IN" sz="1600" dirty="0">
                <a:solidFill>
                  <a:schemeClr val="bg1"/>
                </a:solidFill>
              </a:rPr>
            </a:br>
            <a:r>
              <a:rPr lang="en-IN" sz="1600" dirty="0">
                <a:solidFill>
                  <a:schemeClr val="bg1"/>
                </a:solidFill>
              </a:rPr>
              <a:t>Closed positions when the signal reversed.</a:t>
            </a:r>
            <a:br>
              <a:rPr lang="en-IN" sz="1600" dirty="0">
                <a:solidFill>
                  <a:schemeClr val="bg1"/>
                </a:solidFill>
              </a:rPr>
            </a:br>
            <a:r>
              <a:rPr lang="en-IN" sz="1600" dirty="0">
                <a:solidFill>
                  <a:schemeClr val="bg1"/>
                </a:solidFill>
              </a:rPr>
              <a:t>Evaluated performance using metrics like cumulative returns, Sharpe ratio, and maximum drawdown</a:t>
            </a:r>
            <a:br>
              <a:rPr lang="en-IN" sz="800" dirty="0">
                <a:solidFill>
                  <a:schemeClr val="bg1"/>
                </a:solidFill>
              </a:rPr>
            </a:br>
            <a:br>
              <a:rPr lang="en-IN" sz="1100" dirty="0">
                <a:solidFill>
                  <a:schemeClr val="bg1"/>
                </a:solidFill>
              </a:rPr>
            </a:br>
            <a:br>
              <a:rPr lang="en-IN" sz="1100" dirty="0">
                <a:solidFill>
                  <a:schemeClr val="bg1"/>
                </a:solidFill>
              </a:rPr>
            </a:b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394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5547EF-535A-C051-048C-7F7B73805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B16F5F-ED73-BAB0-7A39-9ADEE52A0701}"/>
              </a:ext>
            </a:extLst>
          </p:cNvPr>
          <p:cNvSpPr>
            <a:spLocks noGrp="1"/>
          </p:cNvSpPr>
          <p:nvPr>
            <p:ph type="ctrTitle"/>
          </p:nvPr>
        </p:nvSpPr>
        <p:spPr>
          <a:xfrm>
            <a:off x="174760" y="2486706"/>
            <a:ext cx="3200400" cy="2387600"/>
          </a:xfrm>
        </p:spPr>
        <p:txBody>
          <a:bodyPr>
            <a:normAutofit/>
          </a:bodyPr>
          <a:lstStyle/>
          <a:p>
            <a:pPr algn="l"/>
            <a:r>
              <a:rPr lang="en-IN" sz="1900" b="1" dirty="0"/>
              <a:t>Phase 1 - MACD Without LSTM Predictions (Results)</a:t>
            </a:r>
            <a:br>
              <a:rPr lang="en-IN" sz="1900" dirty="0"/>
            </a:br>
            <a:br>
              <a:rPr lang="en-US" sz="1900" dirty="0">
                <a:latin typeface="Arial" panose="020B0604020202020204" pitchFamily="34" charset="0"/>
                <a:cs typeface="Arial" panose="020B0604020202020204" pitchFamily="34" charset="0"/>
              </a:rPr>
            </a:br>
            <a:br>
              <a:rPr lang="en-IN" sz="1900" dirty="0"/>
            </a:br>
            <a:br>
              <a:rPr lang="en-IN" sz="1900" dirty="0"/>
            </a:br>
            <a:br>
              <a:rPr lang="en-IN" sz="1900" dirty="0"/>
            </a:br>
            <a:endParaRPr lang="en-US" sz="1900" dirty="0">
              <a:latin typeface="Arial" panose="020B0604020202020204" pitchFamily="34" charset="0"/>
              <a:cs typeface="Arial" panose="020B0604020202020204" pitchFamily="34" charset="0"/>
            </a:endParaRPr>
          </a:p>
        </p:txBody>
      </p:sp>
      <p:pic>
        <p:nvPicPr>
          <p:cNvPr id="5" name="Picture 4" descr="A graph with lines and numbers&#10;&#10;Description automatically generated">
            <a:extLst>
              <a:ext uri="{FF2B5EF4-FFF2-40B4-BE49-F238E27FC236}">
                <a16:creationId xmlns:a16="http://schemas.microsoft.com/office/drawing/2014/main" id="{F4607703-1B2B-7611-76E8-C57557D92AED}"/>
              </a:ext>
            </a:extLst>
          </p:cNvPr>
          <p:cNvPicPr>
            <a:picLocks noChangeAspect="1"/>
          </p:cNvPicPr>
          <p:nvPr/>
        </p:nvPicPr>
        <p:blipFill>
          <a:blip r:embed="rId2"/>
          <a:srcRect l="6922" r="-1" b="-1"/>
          <a:stretch/>
        </p:blipFill>
        <p:spPr>
          <a:xfrm>
            <a:off x="3423953" y="0"/>
            <a:ext cx="4055827" cy="2175650"/>
          </a:xfrm>
          <a:prstGeom prst="rect">
            <a:avLst/>
          </a:prstGeom>
        </p:spPr>
      </p:pic>
      <p:pic>
        <p:nvPicPr>
          <p:cNvPr id="7" name="Picture 6" descr="A graph with numbers and lines&#10;&#10;Description automatically generated">
            <a:extLst>
              <a:ext uri="{FF2B5EF4-FFF2-40B4-BE49-F238E27FC236}">
                <a16:creationId xmlns:a16="http://schemas.microsoft.com/office/drawing/2014/main" id="{B4E28A8F-D913-239E-29F4-F58A4E40948D}"/>
              </a:ext>
            </a:extLst>
          </p:cNvPr>
          <p:cNvPicPr>
            <a:picLocks noChangeAspect="1"/>
          </p:cNvPicPr>
          <p:nvPr/>
        </p:nvPicPr>
        <p:blipFill>
          <a:blip r:embed="rId3"/>
          <a:srcRect l="1094" r="2" b="2"/>
          <a:stretch/>
        </p:blipFill>
        <p:spPr>
          <a:xfrm>
            <a:off x="3423953" y="2580786"/>
            <a:ext cx="4055828" cy="2066587"/>
          </a:xfrm>
          <a:prstGeom prst="rect">
            <a:avLst/>
          </a:prstGeom>
        </p:spPr>
      </p:pic>
      <p:pic>
        <p:nvPicPr>
          <p:cNvPr id="6" name="Picture 5" descr="A graph with numbers and lines&#10;&#10;Description automatically generated with medium confidence">
            <a:extLst>
              <a:ext uri="{FF2B5EF4-FFF2-40B4-BE49-F238E27FC236}">
                <a16:creationId xmlns:a16="http://schemas.microsoft.com/office/drawing/2014/main" id="{EE6C40EC-C43D-43CA-4417-076674C0FEFE}"/>
              </a:ext>
            </a:extLst>
          </p:cNvPr>
          <p:cNvPicPr>
            <a:picLocks noChangeAspect="1"/>
          </p:cNvPicPr>
          <p:nvPr/>
        </p:nvPicPr>
        <p:blipFill>
          <a:blip r:embed="rId4"/>
          <a:srcRect l="5275" r="-2" b="-2"/>
          <a:stretch/>
        </p:blipFill>
        <p:spPr>
          <a:xfrm>
            <a:off x="7528572" y="130631"/>
            <a:ext cx="4663428" cy="3298370"/>
          </a:xfrm>
          <a:prstGeom prst="rect">
            <a:avLst/>
          </a:prstGeom>
        </p:spPr>
      </p:pic>
      <p:pic>
        <p:nvPicPr>
          <p:cNvPr id="3" name="Picture 2" descr="A graph with lines and numbers&#10;&#10;Description automatically generated">
            <a:extLst>
              <a:ext uri="{FF2B5EF4-FFF2-40B4-BE49-F238E27FC236}">
                <a16:creationId xmlns:a16="http://schemas.microsoft.com/office/drawing/2014/main" id="{1C2CBB6D-2EF6-3753-A306-4A3DEE59132D}"/>
              </a:ext>
            </a:extLst>
          </p:cNvPr>
          <p:cNvPicPr>
            <a:picLocks noChangeAspect="1"/>
          </p:cNvPicPr>
          <p:nvPr/>
        </p:nvPicPr>
        <p:blipFill>
          <a:blip r:embed="rId5"/>
          <a:srcRect l="3349" r="2" b="2"/>
          <a:stretch/>
        </p:blipFill>
        <p:spPr>
          <a:xfrm>
            <a:off x="3375161" y="4700025"/>
            <a:ext cx="4104620" cy="2124595"/>
          </a:xfrm>
          <a:prstGeom prst="rect">
            <a:avLst/>
          </a:prstGeom>
        </p:spPr>
      </p:pic>
      <p:cxnSp>
        <p:nvCxnSpPr>
          <p:cNvPr id="3114" name="Straight Connector 3113">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18" name="Straight Connector 3117">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20" name="Straight Connector 3119">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aph with numbers and lines&#10;&#10;Description automatically generated">
            <a:extLst>
              <a:ext uri="{FF2B5EF4-FFF2-40B4-BE49-F238E27FC236}">
                <a16:creationId xmlns:a16="http://schemas.microsoft.com/office/drawing/2014/main" id="{833F3632-065E-44B1-8A47-98CB1C476CEC}"/>
              </a:ext>
            </a:extLst>
          </p:cNvPr>
          <p:cNvPicPr>
            <a:picLocks noChangeAspect="1"/>
          </p:cNvPicPr>
          <p:nvPr/>
        </p:nvPicPr>
        <p:blipFill>
          <a:blip r:embed="rId6"/>
          <a:srcRect l="5576" r="2" b="2"/>
          <a:stretch/>
        </p:blipFill>
        <p:spPr>
          <a:xfrm>
            <a:off x="7581544" y="3559633"/>
            <a:ext cx="4526285" cy="3194272"/>
          </a:xfrm>
          <a:prstGeom prst="rect">
            <a:avLst/>
          </a:prstGeom>
        </p:spPr>
      </p:pic>
    </p:spTree>
    <p:extLst>
      <p:ext uri="{BB962C8B-B14F-4D97-AF65-F5344CB8AC3E}">
        <p14:creationId xmlns:p14="http://schemas.microsoft.com/office/powerpoint/2010/main" val="61918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89666B-804D-D741-1AB2-50D7900335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50994-05D7-1360-BE1B-9AB9BE8506D3}"/>
              </a:ext>
            </a:extLst>
          </p:cNvPr>
          <p:cNvSpPr>
            <a:spLocks noGrp="1"/>
          </p:cNvSpPr>
          <p:nvPr>
            <p:ph type="ctrTitle"/>
          </p:nvPr>
        </p:nvSpPr>
        <p:spPr>
          <a:xfrm>
            <a:off x="174760" y="2501219"/>
            <a:ext cx="3200400" cy="3275463"/>
          </a:xfrm>
        </p:spPr>
        <p:txBody>
          <a:bodyPr>
            <a:noAutofit/>
          </a:bodyPr>
          <a:lstStyle/>
          <a:p>
            <a:pPr algn="l"/>
            <a:r>
              <a:rPr lang="en-IN" sz="1600" b="1" dirty="0"/>
              <a:t>Phase 1 - MACD With LSTM Predictions</a:t>
            </a:r>
            <a:br>
              <a:rPr lang="en-IN" sz="1600" dirty="0"/>
            </a:br>
            <a:br>
              <a:rPr lang="en-US" sz="1600" dirty="0">
                <a:latin typeface="Arial" panose="020B0604020202020204" pitchFamily="34" charset="0"/>
                <a:cs typeface="Arial" panose="020B0604020202020204" pitchFamily="34" charset="0"/>
              </a:rPr>
            </a:br>
            <a:r>
              <a:rPr lang="en-IN" sz="1600" dirty="0"/>
              <a:t>We extended the traditional MACD strategy by utilizing LSTM-predicted closing prices to calculate the MACD and generate trading signals. This approach aimed to test whether machine learning predictions could enhance the effectiveness of MACD signals</a:t>
            </a:r>
            <a:br>
              <a:rPr lang="en-IN" sz="1600" dirty="0"/>
            </a:br>
            <a:br>
              <a:rPr lang="en-IN" sz="1600" dirty="0"/>
            </a:br>
            <a:br>
              <a:rPr lang="en-IN" sz="1600" dirty="0"/>
            </a:br>
            <a:br>
              <a:rPr lang="en-IN" sz="1600" dirty="0"/>
            </a:br>
            <a:br>
              <a:rPr lang="en-IN" sz="1600" dirty="0"/>
            </a:br>
            <a:br>
              <a:rPr lang="en-IN" sz="1600" dirty="0"/>
            </a:br>
            <a:br>
              <a:rPr lang="en-IN" sz="1600" dirty="0"/>
            </a:br>
            <a:endParaRPr lang="en-US" sz="1600" dirty="0">
              <a:latin typeface="Arial" panose="020B0604020202020204" pitchFamily="34" charset="0"/>
              <a:cs typeface="Arial" panose="020B0604020202020204" pitchFamily="34" charset="0"/>
            </a:endParaRPr>
          </a:p>
        </p:txBody>
      </p:sp>
      <p:pic>
        <p:nvPicPr>
          <p:cNvPr id="12" name="Picture 11" descr="A graph with numbers and lines&#10;&#10;Description automatically generated">
            <a:extLst>
              <a:ext uri="{FF2B5EF4-FFF2-40B4-BE49-F238E27FC236}">
                <a16:creationId xmlns:a16="http://schemas.microsoft.com/office/drawing/2014/main" id="{692A8300-5E5D-E911-1DEB-900C7E0C26BA}"/>
              </a:ext>
            </a:extLst>
          </p:cNvPr>
          <p:cNvPicPr>
            <a:picLocks noChangeAspect="1"/>
          </p:cNvPicPr>
          <p:nvPr/>
        </p:nvPicPr>
        <p:blipFill>
          <a:blip r:embed="rId2"/>
          <a:srcRect l="4381" r="-1" b="-1"/>
          <a:stretch/>
        </p:blipFill>
        <p:spPr>
          <a:xfrm>
            <a:off x="3549368" y="115337"/>
            <a:ext cx="3807086" cy="2077672"/>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C1D18C9C-ED9A-AD45-3D9D-2C5CF5246E16}"/>
              </a:ext>
            </a:extLst>
          </p:cNvPr>
          <p:cNvPicPr>
            <a:picLocks noChangeAspect="1"/>
          </p:cNvPicPr>
          <p:nvPr/>
        </p:nvPicPr>
        <p:blipFill>
          <a:blip r:embed="rId3"/>
          <a:srcRect l="2010" r="-1" b="-1"/>
          <a:stretch/>
        </p:blipFill>
        <p:spPr>
          <a:xfrm>
            <a:off x="3463796" y="2378974"/>
            <a:ext cx="3892658" cy="2078567"/>
          </a:xfrm>
          <a:prstGeom prst="rect">
            <a:avLst/>
          </a:prstGeom>
        </p:spPr>
      </p:pic>
      <p:pic>
        <p:nvPicPr>
          <p:cNvPr id="10" name="Picture 9" descr="A graph with numbers and lines&#10;&#10;Description automatically generated">
            <a:extLst>
              <a:ext uri="{FF2B5EF4-FFF2-40B4-BE49-F238E27FC236}">
                <a16:creationId xmlns:a16="http://schemas.microsoft.com/office/drawing/2014/main" id="{31183EDD-4952-6350-6540-5DD90BFA54DF}"/>
              </a:ext>
            </a:extLst>
          </p:cNvPr>
          <p:cNvPicPr>
            <a:picLocks noChangeAspect="1"/>
          </p:cNvPicPr>
          <p:nvPr/>
        </p:nvPicPr>
        <p:blipFill>
          <a:blip r:embed="rId4"/>
          <a:srcRect l="6021" r="3" b="3"/>
          <a:stretch/>
        </p:blipFill>
        <p:spPr>
          <a:xfrm>
            <a:off x="7619298" y="103052"/>
            <a:ext cx="4572702" cy="3213461"/>
          </a:xfrm>
          <a:prstGeom prst="rect">
            <a:avLst/>
          </a:prstGeom>
        </p:spPr>
      </p:pic>
      <p:pic>
        <p:nvPicPr>
          <p:cNvPr id="8" name="Picture 7" descr="A graph showing a number of signals&#10;&#10;Description automatically generated with medium confidence">
            <a:extLst>
              <a:ext uri="{FF2B5EF4-FFF2-40B4-BE49-F238E27FC236}">
                <a16:creationId xmlns:a16="http://schemas.microsoft.com/office/drawing/2014/main" id="{43AECF2E-867E-9B78-623D-58BE94AFA155}"/>
              </a:ext>
            </a:extLst>
          </p:cNvPr>
          <p:cNvPicPr>
            <a:picLocks noChangeAspect="1"/>
          </p:cNvPicPr>
          <p:nvPr/>
        </p:nvPicPr>
        <p:blipFill>
          <a:blip r:embed="rId5"/>
          <a:srcRect l="3349" r="2" b="2"/>
          <a:stretch/>
        </p:blipFill>
        <p:spPr>
          <a:xfrm>
            <a:off x="3549368" y="4658360"/>
            <a:ext cx="3807085" cy="2084304"/>
          </a:xfrm>
          <a:prstGeom prst="rect">
            <a:avLst/>
          </a:prstGeom>
        </p:spPr>
      </p:pic>
      <p:cxnSp>
        <p:nvCxnSpPr>
          <p:cNvPr id="3129" name="Straight Connector 312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3" name="Straight Connector 313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5" name="Straight Connector 313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graph with numbers and lines&#10;&#10;Description automatically generated">
            <a:extLst>
              <a:ext uri="{FF2B5EF4-FFF2-40B4-BE49-F238E27FC236}">
                <a16:creationId xmlns:a16="http://schemas.microsoft.com/office/drawing/2014/main" id="{F7386B78-8758-4C15-803D-526F35484FA0}"/>
              </a:ext>
            </a:extLst>
          </p:cNvPr>
          <p:cNvPicPr>
            <a:picLocks noChangeAspect="1"/>
          </p:cNvPicPr>
          <p:nvPr/>
        </p:nvPicPr>
        <p:blipFill>
          <a:blip r:embed="rId6"/>
          <a:srcRect l="8662" r="-3" b="-3"/>
          <a:stretch/>
        </p:blipFill>
        <p:spPr>
          <a:xfrm>
            <a:off x="7624379" y="3541488"/>
            <a:ext cx="4567621" cy="3213460"/>
          </a:xfrm>
          <a:prstGeom prst="rect">
            <a:avLst/>
          </a:prstGeom>
        </p:spPr>
      </p:pic>
    </p:spTree>
    <p:extLst>
      <p:ext uri="{BB962C8B-B14F-4D97-AF65-F5344CB8AC3E}">
        <p14:creationId xmlns:p14="http://schemas.microsoft.com/office/powerpoint/2010/main" val="382380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AADBFF-9439-EF3D-2E0A-42C7A0AD5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75130-6B95-12E8-0109-4AA4CECE6330}"/>
              </a:ext>
            </a:extLst>
          </p:cNvPr>
          <p:cNvSpPr>
            <a:spLocks noGrp="1"/>
          </p:cNvSpPr>
          <p:nvPr>
            <p:ph type="ctrTitle"/>
          </p:nvPr>
        </p:nvSpPr>
        <p:spPr>
          <a:xfrm>
            <a:off x="222070" y="5029619"/>
            <a:ext cx="3200400" cy="2387600"/>
          </a:xfrm>
        </p:spPr>
        <p:txBody>
          <a:bodyPr>
            <a:noAutofit/>
          </a:bodyPr>
          <a:lstStyle/>
          <a:p>
            <a:pPr algn="l"/>
            <a:r>
              <a:rPr lang="en-IN" sz="1600" b="1" dirty="0"/>
              <a:t>Phase 2 - Momentum With LSTM Predictions + Trailing Stop</a:t>
            </a:r>
            <a:br>
              <a:rPr lang="en-IN" sz="1600" dirty="0"/>
            </a:br>
            <a:br>
              <a:rPr lang="en-US" sz="1600" dirty="0">
                <a:latin typeface="Arial" panose="020B0604020202020204" pitchFamily="34" charset="0"/>
                <a:cs typeface="Arial" panose="020B0604020202020204" pitchFamily="34" charset="0"/>
              </a:rPr>
            </a:br>
            <a:r>
              <a:rPr lang="en-IN" sz="1600" dirty="0"/>
              <a:t>We built upon the momentum strategy using LSTM predictions by introducing a </a:t>
            </a:r>
            <a:r>
              <a:rPr lang="en-IN" sz="1600" b="1" dirty="0"/>
              <a:t>trailing stop mechanism</a:t>
            </a:r>
            <a:r>
              <a:rPr lang="en-IN" sz="1600" dirty="0"/>
              <a:t>. This enhancement aimed to dynamically manage risk, lock in profits, and mitigate losses during volatile market conditions</a:t>
            </a:r>
            <a:br>
              <a:rPr lang="en-IN" sz="1600" dirty="0"/>
            </a:br>
            <a:br>
              <a:rPr lang="en-IN" sz="1600" dirty="0"/>
            </a:br>
            <a:r>
              <a:rPr lang="en-IN" sz="1600" dirty="0"/>
              <a:t>A dynamic trailing stop was implemented to adjust stop-loss levels as prices moved favourably:</a:t>
            </a:r>
            <a:br>
              <a:rPr lang="en-IN" sz="1600" dirty="0"/>
            </a:br>
            <a:r>
              <a:rPr lang="en-IN" sz="1600" dirty="0"/>
              <a:t>For </a:t>
            </a:r>
            <a:r>
              <a:rPr lang="en-IN" sz="1600" b="1" dirty="0"/>
              <a:t>long positions</a:t>
            </a:r>
            <a:r>
              <a:rPr lang="en-IN" sz="1600" dirty="0"/>
              <a:t>, the stop-loss increased with rising prices but stayed fixed during price drops</a:t>
            </a:r>
            <a:br>
              <a:rPr lang="en-IN" sz="1600" dirty="0"/>
            </a:br>
            <a:r>
              <a:rPr lang="en-IN" sz="1600" dirty="0"/>
              <a:t>For </a:t>
            </a:r>
            <a:r>
              <a:rPr lang="en-IN" sz="1600" b="1" dirty="0"/>
              <a:t>short positions</a:t>
            </a:r>
            <a:r>
              <a:rPr lang="en-IN" sz="1600" dirty="0"/>
              <a:t>, the stop-loss decreased with falling prices but stayed fixed during price increases</a:t>
            </a: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endParaRPr lang="en-US" sz="1600" dirty="0">
              <a:latin typeface="Arial" panose="020B0604020202020204" pitchFamily="34" charset="0"/>
              <a:cs typeface="Arial" panose="020B0604020202020204" pitchFamily="34" charset="0"/>
            </a:endParaRPr>
          </a:p>
        </p:txBody>
      </p:sp>
      <p:cxnSp>
        <p:nvCxnSpPr>
          <p:cNvPr id="3129" name="Straight Connector 3128">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3" name="Straight Connector 3132">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35" name="Straight Connector 3134">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A30C83A-5318-215A-35D1-E23CEB3651E7}"/>
              </a:ext>
            </a:extLst>
          </p:cNvPr>
          <p:cNvPicPr>
            <a:picLocks noChangeAspect="1"/>
          </p:cNvPicPr>
          <p:nvPr/>
        </p:nvPicPr>
        <p:blipFill>
          <a:blip r:embed="rId2"/>
          <a:stretch>
            <a:fillRect/>
          </a:stretch>
        </p:blipFill>
        <p:spPr>
          <a:xfrm>
            <a:off x="7544789" y="3570385"/>
            <a:ext cx="4639987" cy="3283614"/>
          </a:xfrm>
          <a:prstGeom prst="rect">
            <a:avLst/>
          </a:prstGeom>
        </p:spPr>
      </p:pic>
      <p:pic>
        <p:nvPicPr>
          <p:cNvPr id="5" name="Picture 4">
            <a:extLst>
              <a:ext uri="{FF2B5EF4-FFF2-40B4-BE49-F238E27FC236}">
                <a16:creationId xmlns:a16="http://schemas.microsoft.com/office/drawing/2014/main" id="{7B0EF56E-1825-B19A-B3AF-A02031551F0E}"/>
              </a:ext>
            </a:extLst>
          </p:cNvPr>
          <p:cNvPicPr>
            <a:picLocks noChangeAspect="1"/>
          </p:cNvPicPr>
          <p:nvPr/>
        </p:nvPicPr>
        <p:blipFill>
          <a:blip r:embed="rId3"/>
          <a:stretch>
            <a:fillRect/>
          </a:stretch>
        </p:blipFill>
        <p:spPr>
          <a:xfrm>
            <a:off x="3532783" y="2347448"/>
            <a:ext cx="3936405" cy="2122508"/>
          </a:xfrm>
          <a:prstGeom prst="rect">
            <a:avLst/>
          </a:prstGeom>
        </p:spPr>
      </p:pic>
      <p:pic>
        <p:nvPicPr>
          <p:cNvPr id="7" name="Picture 6">
            <a:extLst>
              <a:ext uri="{FF2B5EF4-FFF2-40B4-BE49-F238E27FC236}">
                <a16:creationId xmlns:a16="http://schemas.microsoft.com/office/drawing/2014/main" id="{F571C0EE-9E85-9910-5053-47F29702B59C}"/>
              </a:ext>
            </a:extLst>
          </p:cNvPr>
          <p:cNvPicPr>
            <a:picLocks noChangeAspect="1"/>
          </p:cNvPicPr>
          <p:nvPr/>
        </p:nvPicPr>
        <p:blipFill>
          <a:blip r:embed="rId4"/>
          <a:stretch>
            <a:fillRect/>
          </a:stretch>
        </p:blipFill>
        <p:spPr>
          <a:xfrm>
            <a:off x="7592136" y="114875"/>
            <a:ext cx="4592640" cy="3283612"/>
          </a:xfrm>
          <a:prstGeom prst="rect">
            <a:avLst/>
          </a:prstGeom>
        </p:spPr>
      </p:pic>
      <p:pic>
        <p:nvPicPr>
          <p:cNvPr id="14" name="Picture 13">
            <a:extLst>
              <a:ext uri="{FF2B5EF4-FFF2-40B4-BE49-F238E27FC236}">
                <a16:creationId xmlns:a16="http://schemas.microsoft.com/office/drawing/2014/main" id="{02A6B7D4-562F-321E-87C9-3F9C73156CB3}"/>
              </a:ext>
            </a:extLst>
          </p:cNvPr>
          <p:cNvPicPr>
            <a:picLocks noChangeAspect="1"/>
          </p:cNvPicPr>
          <p:nvPr/>
        </p:nvPicPr>
        <p:blipFill>
          <a:blip r:embed="rId5"/>
          <a:stretch>
            <a:fillRect/>
          </a:stretch>
        </p:blipFill>
        <p:spPr>
          <a:xfrm>
            <a:off x="3532783" y="57650"/>
            <a:ext cx="3917838" cy="2183717"/>
          </a:xfrm>
          <a:prstGeom prst="rect">
            <a:avLst/>
          </a:prstGeom>
        </p:spPr>
      </p:pic>
      <p:pic>
        <p:nvPicPr>
          <p:cNvPr id="16" name="Picture 15">
            <a:extLst>
              <a:ext uri="{FF2B5EF4-FFF2-40B4-BE49-F238E27FC236}">
                <a16:creationId xmlns:a16="http://schemas.microsoft.com/office/drawing/2014/main" id="{9B454C8A-E5E8-01A7-14CA-D6EE0FB1014F}"/>
              </a:ext>
            </a:extLst>
          </p:cNvPr>
          <p:cNvPicPr>
            <a:picLocks noChangeAspect="1"/>
          </p:cNvPicPr>
          <p:nvPr/>
        </p:nvPicPr>
        <p:blipFill>
          <a:blip r:embed="rId6"/>
          <a:stretch>
            <a:fillRect/>
          </a:stretch>
        </p:blipFill>
        <p:spPr>
          <a:xfrm>
            <a:off x="3532783" y="4735811"/>
            <a:ext cx="3936405" cy="1986270"/>
          </a:xfrm>
          <a:prstGeom prst="rect">
            <a:avLst/>
          </a:prstGeom>
        </p:spPr>
      </p:pic>
    </p:spTree>
    <p:extLst>
      <p:ext uri="{BB962C8B-B14F-4D97-AF65-F5344CB8AC3E}">
        <p14:creationId xmlns:p14="http://schemas.microsoft.com/office/powerpoint/2010/main" val="85142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E670A5-ABF9-312A-58EC-C0EBCC264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7D24B-4341-2A31-1287-846A1DCCB45C}"/>
              </a:ext>
            </a:extLst>
          </p:cNvPr>
          <p:cNvSpPr>
            <a:spLocks noGrp="1"/>
          </p:cNvSpPr>
          <p:nvPr>
            <p:ph type="ctrTitle"/>
          </p:nvPr>
        </p:nvSpPr>
        <p:spPr>
          <a:xfrm>
            <a:off x="383753" y="5322775"/>
            <a:ext cx="3200400" cy="2387600"/>
          </a:xfrm>
        </p:spPr>
        <p:txBody>
          <a:bodyPr>
            <a:noAutofit/>
          </a:bodyPr>
          <a:lstStyle/>
          <a:p>
            <a:pPr algn="l"/>
            <a:r>
              <a:rPr lang="en-IN" sz="1600" b="1" dirty="0"/>
              <a:t>Phase 2 - MACD With LSTM Predictions + Trailing Stop</a:t>
            </a:r>
            <a:br>
              <a:rPr lang="en-IN" sz="1600" dirty="0"/>
            </a:br>
            <a:br>
              <a:rPr lang="en-US" sz="1600" dirty="0">
                <a:latin typeface="Arial" panose="020B0604020202020204" pitchFamily="34" charset="0"/>
                <a:cs typeface="Arial" panose="020B0604020202020204" pitchFamily="34" charset="0"/>
              </a:rPr>
            </a:br>
            <a:r>
              <a:rPr lang="en-IN" sz="1600" dirty="0"/>
              <a:t> We enhanced the MACD strategy by integrating LSTM-predicted prices and incorporating a trailing stop mechanism. This phase aimed to improve both trade entry accuracy and risk management, making the strategy more robust and adaptable to market conditions</a:t>
            </a:r>
            <a:br>
              <a:rPr lang="en-IN" sz="1600" dirty="0"/>
            </a:br>
            <a:br>
              <a:rPr lang="en-IN" sz="1600" dirty="0"/>
            </a:br>
            <a:r>
              <a:rPr lang="en-IN" sz="1600" dirty="0"/>
              <a:t>A dynamic trailing stop was implemented to adjust stop-loss levels as prices moved favourably:</a:t>
            </a:r>
            <a:br>
              <a:rPr lang="en-IN" sz="1600" dirty="0"/>
            </a:br>
            <a:r>
              <a:rPr lang="en-IN" sz="1600" dirty="0"/>
              <a:t>For </a:t>
            </a:r>
            <a:r>
              <a:rPr lang="en-IN" sz="1600" b="1" dirty="0"/>
              <a:t>long positions</a:t>
            </a:r>
            <a:r>
              <a:rPr lang="en-IN" sz="1600" dirty="0"/>
              <a:t>, the stop-loss increased with rising prices but stayed fixed during price drops</a:t>
            </a:r>
            <a:br>
              <a:rPr lang="en-IN" sz="1600" dirty="0"/>
            </a:br>
            <a:r>
              <a:rPr lang="en-IN" sz="1600" dirty="0"/>
              <a:t>For </a:t>
            </a:r>
            <a:r>
              <a:rPr lang="en-IN" sz="1600" b="1" dirty="0"/>
              <a:t>short positions</a:t>
            </a:r>
            <a:r>
              <a:rPr lang="en-IN" sz="1600" dirty="0"/>
              <a:t>, the stop-loss decreased with falling prices but stayed fixed during price increases</a:t>
            </a:r>
            <a:br>
              <a:rPr lang="en-IN" sz="1600" dirty="0"/>
            </a:br>
            <a:br>
              <a:rPr lang="en-IN" sz="1600" dirty="0"/>
            </a:br>
            <a:br>
              <a:rPr lang="en-IN" sz="1600" dirty="0"/>
            </a:br>
            <a:br>
              <a:rPr lang="en-IN" sz="1600" dirty="0"/>
            </a:br>
            <a:br>
              <a:rPr lang="en-IN" sz="1600" dirty="0"/>
            </a:br>
            <a:br>
              <a:rPr lang="en-IN" sz="1600" dirty="0"/>
            </a:br>
            <a:br>
              <a:rPr lang="en-IN" sz="1600" dirty="0"/>
            </a:br>
            <a:br>
              <a:rPr lang="en-IN" sz="1600" dirty="0"/>
            </a:br>
            <a:endParaRPr lang="en-US" sz="1600" dirty="0">
              <a:latin typeface="Arial" panose="020B0604020202020204" pitchFamily="34" charset="0"/>
              <a:cs typeface="Arial" panose="020B0604020202020204" pitchFamily="34" charset="0"/>
            </a:endParaRPr>
          </a:p>
        </p:txBody>
      </p:sp>
      <p:cxnSp>
        <p:nvCxnSpPr>
          <p:cNvPr id="3144" name="Straight Connector 3143">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48" name="Straight Connector 3147">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150" name="Straight Connector 3149">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4E3A33-A844-5224-BB81-444F2A0D27FA}"/>
              </a:ext>
            </a:extLst>
          </p:cNvPr>
          <p:cNvPicPr>
            <a:picLocks noChangeAspect="1"/>
          </p:cNvPicPr>
          <p:nvPr/>
        </p:nvPicPr>
        <p:blipFill>
          <a:blip r:embed="rId2"/>
          <a:stretch>
            <a:fillRect/>
          </a:stretch>
        </p:blipFill>
        <p:spPr>
          <a:xfrm>
            <a:off x="3458479" y="2341678"/>
            <a:ext cx="3947815" cy="2174644"/>
          </a:xfrm>
          <a:prstGeom prst="rect">
            <a:avLst/>
          </a:prstGeom>
        </p:spPr>
      </p:pic>
      <p:pic>
        <p:nvPicPr>
          <p:cNvPr id="13" name="Picture 12">
            <a:extLst>
              <a:ext uri="{FF2B5EF4-FFF2-40B4-BE49-F238E27FC236}">
                <a16:creationId xmlns:a16="http://schemas.microsoft.com/office/drawing/2014/main" id="{DFCEF852-E334-ECBD-5ECD-9B73FCF48DF4}"/>
              </a:ext>
            </a:extLst>
          </p:cNvPr>
          <p:cNvPicPr>
            <a:picLocks noChangeAspect="1"/>
          </p:cNvPicPr>
          <p:nvPr/>
        </p:nvPicPr>
        <p:blipFill>
          <a:blip r:embed="rId3"/>
          <a:stretch>
            <a:fillRect/>
          </a:stretch>
        </p:blipFill>
        <p:spPr>
          <a:xfrm>
            <a:off x="3396294" y="54126"/>
            <a:ext cx="4134367" cy="2174644"/>
          </a:xfrm>
          <a:prstGeom prst="rect">
            <a:avLst/>
          </a:prstGeom>
        </p:spPr>
      </p:pic>
      <p:pic>
        <p:nvPicPr>
          <p:cNvPr id="15" name="Picture 14">
            <a:extLst>
              <a:ext uri="{FF2B5EF4-FFF2-40B4-BE49-F238E27FC236}">
                <a16:creationId xmlns:a16="http://schemas.microsoft.com/office/drawing/2014/main" id="{CCA8C090-2936-5DB2-7D21-79EB968F6369}"/>
              </a:ext>
            </a:extLst>
          </p:cNvPr>
          <p:cNvPicPr>
            <a:picLocks noChangeAspect="1"/>
          </p:cNvPicPr>
          <p:nvPr/>
        </p:nvPicPr>
        <p:blipFill>
          <a:blip r:embed="rId4"/>
          <a:stretch>
            <a:fillRect/>
          </a:stretch>
        </p:blipFill>
        <p:spPr>
          <a:xfrm>
            <a:off x="7655028" y="1"/>
            <a:ext cx="4536971" cy="3364772"/>
          </a:xfrm>
          <a:prstGeom prst="rect">
            <a:avLst/>
          </a:prstGeom>
        </p:spPr>
      </p:pic>
      <p:pic>
        <p:nvPicPr>
          <p:cNvPr id="17" name="Picture 16">
            <a:extLst>
              <a:ext uri="{FF2B5EF4-FFF2-40B4-BE49-F238E27FC236}">
                <a16:creationId xmlns:a16="http://schemas.microsoft.com/office/drawing/2014/main" id="{30234741-0967-5B68-923A-E943D4CF6AC1}"/>
              </a:ext>
            </a:extLst>
          </p:cNvPr>
          <p:cNvPicPr>
            <a:picLocks noChangeAspect="1"/>
          </p:cNvPicPr>
          <p:nvPr/>
        </p:nvPicPr>
        <p:blipFill>
          <a:blip r:embed="rId5"/>
          <a:stretch>
            <a:fillRect/>
          </a:stretch>
        </p:blipFill>
        <p:spPr>
          <a:xfrm>
            <a:off x="7567408" y="3614059"/>
            <a:ext cx="4624591" cy="3179713"/>
          </a:xfrm>
          <a:prstGeom prst="rect">
            <a:avLst/>
          </a:prstGeom>
        </p:spPr>
      </p:pic>
      <p:pic>
        <p:nvPicPr>
          <p:cNvPr id="19" name="Picture 18">
            <a:extLst>
              <a:ext uri="{FF2B5EF4-FFF2-40B4-BE49-F238E27FC236}">
                <a16:creationId xmlns:a16="http://schemas.microsoft.com/office/drawing/2014/main" id="{37050244-165C-42F5-A087-3CACC296F34E}"/>
              </a:ext>
            </a:extLst>
          </p:cNvPr>
          <p:cNvPicPr>
            <a:picLocks noChangeAspect="1"/>
          </p:cNvPicPr>
          <p:nvPr/>
        </p:nvPicPr>
        <p:blipFill>
          <a:blip r:embed="rId6"/>
          <a:stretch>
            <a:fillRect/>
          </a:stretch>
        </p:blipFill>
        <p:spPr>
          <a:xfrm>
            <a:off x="3396294" y="4737754"/>
            <a:ext cx="4072183" cy="2066118"/>
          </a:xfrm>
          <a:prstGeom prst="rect">
            <a:avLst/>
          </a:prstGeom>
        </p:spPr>
      </p:pic>
    </p:spTree>
    <p:extLst>
      <p:ext uri="{BB962C8B-B14F-4D97-AF65-F5344CB8AC3E}">
        <p14:creationId xmlns:p14="http://schemas.microsoft.com/office/powerpoint/2010/main" val="273475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F5E6CE-AB95-5267-27D6-34AE06FDFF17}"/>
            </a:ext>
          </a:extLst>
        </p:cNvPr>
        <p:cNvGrpSpPr/>
        <p:nvPr/>
      </p:nvGrpSpPr>
      <p:grpSpPr>
        <a:xfrm>
          <a:off x="0" y="0"/>
          <a:ext cx="0" cy="0"/>
          <a:chOff x="0" y="0"/>
          <a:chExt cx="0" cy="0"/>
        </a:xfrm>
      </p:grpSpPr>
      <p:sp useBgFill="1">
        <p:nvSpPr>
          <p:cNvPr id="3121" name="Rectangle 31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3" name="Rectangle 31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5" name="Rectangle 31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7" name="Rectangle 31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9" name="Freeform: Shape 314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8710CED-6FEA-DD42-12D5-E2A98102ADBE}"/>
              </a:ext>
            </a:extLst>
          </p:cNvPr>
          <p:cNvSpPr>
            <a:spLocks noGrp="1"/>
          </p:cNvSpPr>
          <p:nvPr>
            <p:ph type="ctrTitle"/>
          </p:nvPr>
        </p:nvSpPr>
        <p:spPr>
          <a:xfrm>
            <a:off x="660041" y="2767106"/>
            <a:ext cx="2880828" cy="3071906"/>
          </a:xfrm>
        </p:spPr>
        <p:txBody>
          <a:bodyPr anchor="t">
            <a:normAutofit/>
          </a:bodyPr>
          <a:lstStyle/>
          <a:p>
            <a:pPr algn="l"/>
            <a:r>
              <a:rPr lang="en-IN" sz="3100" b="1">
                <a:solidFill>
                  <a:srgbClr val="FFFFFF"/>
                </a:solidFill>
              </a:rPr>
              <a:t>Backtesting Results</a:t>
            </a:r>
            <a:br>
              <a:rPr lang="en-IN" sz="3100">
                <a:solidFill>
                  <a:srgbClr val="FFFFFF"/>
                </a:solidFill>
              </a:rPr>
            </a:br>
            <a:br>
              <a:rPr lang="en-US" sz="3100">
                <a:solidFill>
                  <a:srgbClr val="FFFFFF"/>
                </a:solidFill>
                <a:latin typeface="Arial" panose="020B0604020202020204" pitchFamily="34" charset="0"/>
                <a:cs typeface="Arial" panose="020B0604020202020204" pitchFamily="34" charset="0"/>
              </a:rPr>
            </a:br>
            <a:br>
              <a:rPr lang="en-IN" sz="3100">
                <a:solidFill>
                  <a:srgbClr val="FFFFFF"/>
                </a:solidFill>
              </a:rPr>
            </a:br>
            <a:br>
              <a:rPr lang="en-IN" sz="3100">
                <a:solidFill>
                  <a:srgbClr val="FFFFFF"/>
                </a:solidFill>
              </a:rPr>
            </a:br>
            <a:br>
              <a:rPr lang="en-IN" sz="3100">
                <a:solidFill>
                  <a:srgbClr val="FFFFFF"/>
                </a:solidFill>
              </a:rPr>
            </a:br>
            <a:endParaRPr lang="en-US" sz="3100">
              <a:solidFill>
                <a:srgbClr val="FFFFFF"/>
              </a:solidFill>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9F8B5204-E914-83F8-ED6C-5E9AC904D9C1}"/>
              </a:ext>
            </a:extLst>
          </p:cNvPr>
          <p:cNvGraphicFramePr>
            <a:graphicFrameLocks noGrp="1"/>
          </p:cNvGraphicFramePr>
          <p:nvPr>
            <p:extLst>
              <p:ext uri="{D42A27DB-BD31-4B8C-83A1-F6EECF244321}">
                <p14:modId xmlns:p14="http://schemas.microsoft.com/office/powerpoint/2010/main" val="516026106"/>
              </p:ext>
            </p:extLst>
          </p:nvPr>
        </p:nvGraphicFramePr>
        <p:xfrm>
          <a:off x="4601043" y="191437"/>
          <a:ext cx="6930916" cy="5923604"/>
        </p:xfrm>
        <a:graphic>
          <a:graphicData uri="http://schemas.openxmlformats.org/drawingml/2006/table">
            <a:tbl>
              <a:tblPr firstRow="1" bandRow="1">
                <a:tableStyleId>{8EC20E35-A176-4012-BC5E-935CFFF8708E}</a:tableStyleId>
              </a:tblPr>
              <a:tblGrid>
                <a:gridCol w="1130310">
                  <a:extLst>
                    <a:ext uri="{9D8B030D-6E8A-4147-A177-3AD203B41FA5}">
                      <a16:colId xmlns:a16="http://schemas.microsoft.com/office/drawing/2014/main" val="3589920606"/>
                    </a:ext>
                  </a:extLst>
                </a:gridCol>
                <a:gridCol w="538818">
                  <a:extLst>
                    <a:ext uri="{9D8B030D-6E8A-4147-A177-3AD203B41FA5}">
                      <a16:colId xmlns:a16="http://schemas.microsoft.com/office/drawing/2014/main" val="2716378207"/>
                    </a:ext>
                  </a:extLst>
                </a:gridCol>
                <a:gridCol w="2032799">
                  <a:extLst>
                    <a:ext uri="{9D8B030D-6E8A-4147-A177-3AD203B41FA5}">
                      <a16:colId xmlns:a16="http://schemas.microsoft.com/office/drawing/2014/main" val="3820209325"/>
                    </a:ext>
                  </a:extLst>
                </a:gridCol>
                <a:gridCol w="935247">
                  <a:extLst>
                    <a:ext uri="{9D8B030D-6E8A-4147-A177-3AD203B41FA5}">
                      <a16:colId xmlns:a16="http://schemas.microsoft.com/office/drawing/2014/main" val="4235384598"/>
                    </a:ext>
                  </a:extLst>
                </a:gridCol>
                <a:gridCol w="1257284">
                  <a:extLst>
                    <a:ext uri="{9D8B030D-6E8A-4147-A177-3AD203B41FA5}">
                      <a16:colId xmlns:a16="http://schemas.microsoft.com/office/drawing/2014/main" val="966137722"/>
                    </a:ext>
                  </a:extLst>
                </a:gridCol>
                <a:gridCol w="1036458">
                  <a:extLst>
                    <a:ext uri="{9D8B030D-6E8A-4147-A177-3AD203B41FA5}">
                      <a16:colId xmlns:a16="http://schemas.microsoft.com/office/drawing/2014/main" val="3509124916"/>
                    </a:ext>
                  </a:extLst>
                </a:gridCol>
              </a:tblGrid>
              <a:tr h="191084">
                <a:tc>
                  <a:txBody>
                    <a:bodyPr/>
                    <a:lstStyle/>
                    <a:p>
                      <a:pPr algn="l" fontAlgn="b"/>
                      <a:r>
                        <a:rPr lang="en-IN" sz="1000" b="1" u="none" strike="noStrike">
                          <a:solidFill>
                            <a:srgbClr val="FFFFFF"/>
                          </a:solidFill>
                          <a:effectLst/>
                        </a:rPr>
                        <a:t>Asset</a:t>
                      </a:r>
                      <a:endParaRPr lang="en-IN" sz="1000" b="1" i="0" u="none" strike="noStrike">
                        <a:solidFill>
                          <a:srgbClr val="FFFFFF"/>
                        </a:solidFill>
                        <a:effectLst/>
                        <a:latin typeface="Aptos Narrow" panose="020B0004020202020204" pitchFamily="34" charset="0"/>
                      </a:endParaRPr>
                    </a:p>
                  </a:txBody>
                  <a:tcPr marL="4716" marR="4716" marT="4716" marB="0" anchor="b"/>
                </a:tc>
                <a:tc>
                  <a:txBody>
                    <a:bodyPr/>
                    <a:lstStyle/>
                    <a:p>
                      <a:pPr algn="l" fontAlgn="b"/>
                      <a:r>
                        <a:rPr lang="en-IN" sz="1000" b="1" u="none" strike="noStrike">
                          <a:solidFill>
                            <a:srgbClr val="FFFFFF"/>
                          </a:solidFill>
                          <a:effectLst/>
                        </a:rPr>
                        <a:t>Phase</a:t>
                      </a:r>
                      <a:endParaRPr lang="en-IN" sz="1000" b="1" i="0" u="none" strike="noStrike">
                        <a:solidFill>
                          <a:srgbClr val="FFFFFF"/>
                        </a:solidFill>
                        <a:effectLst/>
                        <a:latin typeface="Aptos Narrow" panose="020B0004020202020204" pitchFamily="34" charset="0"/>
                      </a:endParaRPr>
                    </a:p>
                  </a:txBody>
                  <a:tcPr marL="4716" marR="4716" marT="4716" marB="0" anchor="b"/>
                </a:tc>
                <a:tc>
                  <a:txBody>
                    <a:bodyPr/>
                    <a:lstStyle/>
                    <a:p>
                      <a:pPr algn="l" fontAlgn="b"/>
                      <a:r>
                        <a:rPr lang="en-IN" sz="1000" b="1" u="none" strike="noStrike" dirty="0">
                          <a:solidFill>
                            <a:srgbClr val="FFFFFF"/>
                          </a:solidFill>
                          <a:effectLst/>
                        </a:rPr>
                        <a:t>Strategy</a:t>
                      </a:r>
                      <a:endParaRPr lang="en-IN" sz="1000" b="1" i="0" u="none" strike="noStrike" dirty="0">
                        <a:solidFill>
                          <a:srgbClr val="FFFFFF"/>
                        </a:solidFill>
                        <a:effectLst/>
                        <a:latin typeface="Aptos Narrow" panose="020B0004020202020204" pitchFamily="34" charset="0"/>
                      </a:endParaRPr>
                    </a:p>
                  </a:txBody>
                  <a:tcPr marL="4716" marR="4716" marT="4716" marB="0" anchor="b"/>
                </a:tc>
                <a:tc>
                  <a:txBody>
                    <a:bodyPr/>
                    <a:lstStyle/>
                    <a:p>
                      <a:pPr algn="l" fontAlgn="b"/>
                      <a:r>
                        <a:rPr lang="en-IN" sz="1000" b="1" u="none" strike="noStrike">
                          <a:solidFill>
                            <a:srgbClr val="FFFFFF"/>
                          </a:solidFill>
                          <a:effectLst/>
                        </a:rPr>
                        <a:t>Final Balance</a:t>
                      </a:r>
                      <a:endParaRPr lang="en-IN" sz="1000" b="1" i="0" u="none" strike="noStrike">
                        <a:solidFill>
                          <a:srgbClr val="FFFFFF"/>
                        </a:solidFill>
                        <a:effectLst/>
                        <a:latin typeface="Aptos Narrow" panose="020B0004020202020204" pitchFamily="34" charset="0"/>
                      </a:endParaRPr>
                    </a:p>
                  </a:txBody>
                  <a:tcPr marL="4716" marR="4716" marT="4716" marB="0" anchor="b"/>
                </a:tc>
                <a:tc>
                  <a:txBody>
                    <a:bodyPr/>
                    <a:lstStyle/>
                    <a:p>
                      <a:pPr algn="l" fontAlgn="b"/>
                      <a:r>
                        <a:rPr lang="en-IN" sz="1000" b="1" u="none" strike="noStrike">
                          <a:solidFill>
                            <a:srgbClr val="FFFFFF"/>
                          </a:solidFill>
                          <a:effectLst/>
                        </a:rPr>
                        <a:t>Cumulative Return</a:t>
                      </a:r>
                      <a:endParaRPr lang="en-IN" sz="1000" b="1" i="0" u="none" strike="noStrike">
                        <a:solidFill>
                          <a:srgbClr val="FFFFFF"/>
                        </a:solidFill>
                        <a:effectLst/>
                        <a:latin typeface="Aptos Narrow" panose="020B0004020202020204" pitchFamily="34" charset="0"/>
                      </a:endParaRPr>
                    </a:p>
                  </a:txBody>
                  <a:tcPr marL="4716" marR="4716" marT="4716" marB="0" anchor="b"/>
                </a:tc>
                <a:tc>
                  <a:txBody>
                    <a:bodyPr/>
                    <a:lstStyle/>
                    <a:p>
                      <a:pPr algn="l" fontAlgn="b"/>
                      <a:r>
                        <a:rPr lang="en-IN" sz="1000" b="1" u="none" strike="noStrike">
                          <a:solidFill>
                            <a:srgbClr val="FFFFFF"/>
                          </a:solidFill>
                          <a:effectLst/>
                        </a:rPr>
                        <a:t>Max Drawdown</a:t>
                      </a:r>
                      <a:endParaRPr lang="en-IN" sz="1000" b="1" i="0" u="none" strike="noStrike">
                        <a:solidFill>
                          <a:srgbClr val="FFFFFF"/>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034103059"/>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highlight>
                            <a:srgbClr val="FFFF00"/>
                          </a:highlight>
                        </a:rPr>
                        <a:t>MOM_Without_LSTM</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FF00"/>
                          </a:highlight>
                        </a:rPr>
                        <a:t>16138.65698</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FF00"/>
                          </a:highlight>
                        </a:rPr>
                        <a:t>0.613866</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FF00"/>
                          </a:highlight>
                        </a:rPr>
                        <a:t>-0.489285</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extLst>
                  <a:ext uri="{0D108BD9-81ED-4DB2-BD59-A6C34878D82A}">
                    <a16:rowId xmlns:a16="http://schemas.microsoft.com/office/drawing/2014/main" val="2739775135"/>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highlight>
                            <a:srgbClr val="FFFF00"/>
                          </a:highlight>
                        </a:rPr>
                        <a:t>MOM_With_LSTM</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tc>
                  <a:txBody>
                    <a:bodyPr/>
                    <a:lstStyle/>
                    <a:p>
                      <a:pPr algn="r" fontAlgn="b"/>
                      <a:r>
                        <a:rPr lang="en-IN" sz="1000" b="0" i="0" u="none" strike="noStrike" dirty="0">
                          <a:solidFill>
                            <a:srgbClr val="000000"/>
                          </a:solidFill>
                          <a:effectLst/>
                          <a:highlight>
                            <a:srgbClr val="FFFF00"/>
                          </a:highlight>
                          <a:latin typeface="Aptos Narrow" panose="020B0004020202020204" pitchFamily="34" charset="0"/>
                        </a:rPr>
                        <a:t>18234.56</a:t>
                      </a:r>
                    </a:p>
                  </a:txBody>
                  <a:tcPr marL="4716" marR="4716" marT="4716" marB="0" anchor="b"/>
                </a:tc>
                <a:tc>
                  <a:txBody>
                    <a:bodyPr/>
                    <a:lstStyle/>
                    <a:p>
                      <a:pPr algn="r" fontAlgn="b"/>
                      <a:r>
                        <a:rPr lang="en-IN" sz="1000" b="0" u="none" strike="noStrike" dirty="0">
                          <a:solidFill>
                            <a:srgbClr val="000000"/>
                          </a:solidFill>
                          <a:effectLst/>
                          <a:highlight>
                            <a:srgbClr val="FFFF00"/>
                          </a:highlight>
                        </a:rPr>
                        <a:t>1.172265</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FF00"/>
                          </a:highlight>
                        </a:rPr>
                        <a:t>-0.676681</a:t>
                      </a:r>
                      <a:endParaRPr lang="en-IN" sz="1000" b="0" i="0" u="none" strike="noStrike" dirty="0">
                        <a:solidFill>
                          <a:srgbClr val="000000"/>
                        </a:solidFill>
                        <a:effectLst/>
                        <a:highlight>
                          <a:srgbClr val="FFFF00"/>
                        </a:highlight>
                        <a:latin typeface="Aptos Narrow" panose="020B0004020202020204" pitchFamily="34" charset="0"/>
                      </a:endParaRPr>
                    </a:p>
                  </a:txBody>
                  <a:tcPr marL="4716" marR="4716" marT="4716" marB="0" anchor="b"/>
                </a:tc>
                <a:extLst>
                  <a:ext uri="{0D108BD9-81ED-4DB2-BD59-A6C34878D82A}">
                    <a16:rowId xmlns:a16="http://schemas.microsoft.com/office/drawing/2014/main" val="1561487553"/>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MACD_Without_LSTM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rPr>
                        <a:t>17348.24913</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rPr>
                        <a:t>0.734825</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-0.508833</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829491716"/>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21233.00061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1.1233</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-0.670637</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899764372"/>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MOM_With_LSTM_Trailing_Stop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18534.34734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871005210"/>
                  </a:ext>
                </a:extLst>
              </a:tr>
              <a:tr h="191084">
                <a:tc>
                  <a:txBody>
                    <a:bodyPr/>
                    <a:lstStyle/>
                    <a:p>
                      <a:pPr algn="l" fontAlgn="b"/>
                      <a:r>
                        <a:rPr lang="en-IN" sz="1000" b="0" u="none" strike="noStrike">
                          <a:solidFill>
                            <a:srgbClr val="000000"/>
                          </a:solidFill>
                          <a:effectLst/>
                        </a:rPr>
                        <a:t>BTCUSD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MACD_With_LSTM_Trailing_Stop</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20209.71048</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4086099998"/>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highlight>
                            <a:srgbClr val="FF0000"/>
                          </a:highlight>
                        </a:rPr>
                        <a:t>MOM_Without_LSTM</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0000"/>
                          </a:highlight>
                        </a:rPr>
                        <a:t>20037.43233</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0000"/>
                          </a:highlight>
                        </a:rPr>
                        <a:t>1.003743</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0000"/>
                          </a:highlight>
                        </a:rPr>
                        <a:t>-0.631102</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extLst>
                  <a:ext uri="{0D108BD9-81ED-4DB2-BD59-A6C34878D82A}">
                    <a16:rowId xmlns:a16="http://schemas.microsoft.com/office/drawing/2014/main" val="1758823126"/>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highlight>
                            <a:srgbClr val="FF0000"/>
                          </a:highlight>
                        </a:rPr>
                        <a:t>MOM_With_LSTM</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highlight>
                            <a:srgbClr val="FF0000"/>
                          </a:highlight>
                        </a:rPr>
                        <a:t>15120.8525</a:t>
                      </a:r>
                      <a:endParaRPr lang="en-IN" sz="1000" b="0" i="0" u="none" strike="noStrike">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0000"/>
                          </a:highlight>
                        </a:rPr>
                        <a:t>0.512085</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tc>
                  <a:txBody>
                    <a:bodyPr/>
                    <a:lstStyle/>
                    <a:p>
                      <a:pPr algn="r" fontAlgn="b"/>
                      <a:r>
                        <a:rPr lang="en-IN" sz="1000" b="0" u="none" strike="noStrike" dirty="0">
                          <a:solidFill>
                            <a:srgbClr val="000000"/>
                          </a:solidFill>
                          <a:effectLst/>
                          <a:highlight>
                            <a:srgbClr val="FF0000"/>
                          </a:highlight>
                        </a:rPr>
                        <a:t>-0.608211</a:t>
                      </a:r>
                      <a:endParaRPr lang="en-IN" sz="1000" b="0" i="0" u="none" strike="noStrike" dirty="0">
                        <a:solidFill>
                          <a:srgbClr val="000000"/>
                        </a:solidFill>
                        <a:effectLst/>
                        <a:highlight>
                          <a:srgbClr val="FF0000"/>
                        </a:highlight>
                        <a:latin typeface="Aptos Narrow" panose="020B0004020202020204" pitchFamily="34" charset="0"/>
                      </a:endParaRPr>
                    </a:p>
                  </a:txBody>
                  <a:tcPr marL="4716" marR="4716" marT="4716" marB="0" anchor="b"/>
                </a:tc>
                <a:extLst>
                  <a:ext uri="{0D108BD9-81ED-4DB2-BD59-A6C34878D82A}">
                    <a16:rowId xmlns:a16="http://schemas.microsoft.com/office/drawing/2014/main" val="3838237788"/>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MACD_Without_LSTM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17454.42506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0.745443</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-0.52167</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059631403"/>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14975.42218</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0.497542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-0.595295</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257189646"/>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MOM_With_LSTM_Trailing_Stop</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13796.04753</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26212382"/>
                  </a:ext>
                </a:extLst>
              </a:tr>
              <a:tr h="191084">
                <a:tc>
                  <a:txBody>
                    <a:bodyPr/>
                    <a:lstStyle/>
                    <a:p>
                      <a:pPr algn="l" fontAlgn="b"/>
                      <a:r>
                        <a:rPr lang="en-IN" sz="1000" b="0" u="none" strike="noStrike">
                          <a:solidFill>
                            <a:srgbClr val="000000"/>
                          </a:solidFill>
                          <a:effectLst/>
                        </a:rPr>
                        <a:t>ETHUSD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MACD_With_LSTM_Trailing_Stop</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15028.95993</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220368143"/>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MOM_Without_LSTM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12587.07451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0.258707</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-0.307605</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107637138"/>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MOM_With_LSTM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13005.64814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0.300565</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-0.269719</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2055455106"/>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MACD_Without_LSTM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13236.66219</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0.323666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-0.315448</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259192799"/>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12598.59274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0.259859</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-0.257215</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605420993"/>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MOM_With_LSTM_Trailing_Stop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13005.64814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763408906"/>
                  </a:ext>
                </a:extLst>
              </a:tr>
              <a:tr h="191084">
                <a:tc>
                  <a:txBody>
                    <a:bodyPr/>
                    <a:lstStyle/>
                    <a:p>
                      <a:pPr algn="l" fontAlgn="b"/>
                      <a:r>
                        <a:rPr lang="en-IN" sz="1000" b="0" u="none" strike="noStrike">
                          <a:solidFill>
                            <a:srgbClr val="000000"/>
                          </a:solidFill>
                          <a:effectLst/>
                        </a:rPr>
                        <a:t>USA500.IDXUSD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12598.59274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2266771292"/>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18494.6635</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0.849466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-0.524327</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4033366005"/>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MOM_Without_LSTM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13403.29256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0.340329</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-0.353816</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907765585"/>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MACD_Without_LSTM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19048.11016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0.904811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-0.54248</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824711212"/>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9844.138866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-0.015586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-0.206442</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785721910"/>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MOM_With_LSTM_Trailing_Stop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13183.12366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009854451"/>
                  </a:ext>
                </a:extLst>
              </a:tr>
              <a:tr h="191084">
                <a:tc>
                  <a:txBody>
                    <a:bodyPr/>
                    <a:lstStyle/>
                    <a:p>
                      <a:pPr algn="l" fontAlgn="b"/>
                      <a:r>
                        <a:rPr lang="en-IN" sz="1000" b="0" u="none" strike="noStrike">
                          <a:solidFill>
                            <a:srgbClr val="000000"/>
                          </a:solidFill>
                          <a:effectLst/>
                        </a:rPr>
                        <a:t>XAUUSD</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10381.21565</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309262511"/>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21902.33591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1.190234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-0.562633</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942243857"/>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MOM_Without_LSTM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10921.56843</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0.092157</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-0.119957</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410062258"/>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MACD_With_LSTM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9942.723616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-0.005728</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-0.470022</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2523560385"/>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Phase1</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MACD_Without_LSTM</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11135.94839</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0.113595</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-0.177067</a:t>
                      </a:r>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142105535"/>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dirty="0" err="1">
                          <a:solidFill>
                            <a:srgbClr val="000000"/>
                          </a:solidFill>
                          <a:effectLst/>
                        </a:rPr>
                        <a:t>MOM_With_LSTM_Trailing_Stop</a:t>
                      </a:r>
                      <a:endParaRPr lang="en-IN" sz="1000" b="0" i="0" u="none" strike="noStrike" dirty="0">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10827.85644</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749745011"/>
                  </a:ext>
                </a:extLst>
              </a:tr>
              <a:tr h="191084">
                <a:tc>
                  <a:txBody>
                    <a:bodyPr/>
                    <a:lstStyle/>
                    <a:p>
                      <a:pPr algn="l" fontAlgn="b"/>
                      <a:r>
                        <a:rPr lang="en-IN" sz="1000" b="0" u="none" strike="noStrike">
                          <a:solidFill>
                            <a:srgbClr val="000000"/>
                          </a:solidFill>
                          <a:effectLst/>
                        </a:rPr>
                        <a:t>OJUICE.CMDUSX</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Phase2</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r>
                        <a:rPr lang="en-IN" sz="1000" b="0" u="none" strike="noStrike">
                          <a:solidFill>
                            <a:srgbClr val="000000"/>
                          </a:solidFill>
                          <a:effectLst/>
                        </a:rPr>
                        <a:t>MACD_With_LSTM_Trailing_Stop</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r" fontAlgn="b"/>
                      <a:r>
                        <a:rPr lang="en-IN" sz="1000" b="0" u="none" strike="noStrike">
                          <a:solidFill>
                            <a:srgbClr val="000000"/>
                          </a:solidFill>
                          <a:effectLst/>
                        </a:rPr>
                        <a:t>11152.69106</a:t>
                      </a:r>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a:solidFill>
                          <a:srgbClr val="000000"/>
                        </a:solidFill>
                        <a:effectLst/>
                        <a:latin typeface="Aptos Narrow" panose="020B0004020202020204" pitchFamily="34" charset="0"/>
                      </a:endParaRPr>
                    </a:p>
                  </a:txBody>
                  <a:tcPr marL="4716" marR="4716" marT="4716" marB="0" anchor="b"/>
                </a:tc>
                <a:tc>
                  <a:txBody>
                    <a:bodyPr/>
                    <a:lstStyle/>
                    <a:p>
                      <a:pPr algn="l" fontAlgn="b"/>
                      <a:endParaRPr lang="en-IN" sz="1000" b="0" i="0" u="none" strike="noStrike" dirty="0">
                        <a:solidFill>
                          <a:srgbClr val="000000"/>
                        </a:solidFill>
                        <a:effectLst/>
                        <a:latin typeface="Aptos Narrow" panose="020B0004020202020204" pitchFamily="34" charset="0"/>
                      </a:endParaRPr>
                    </a:p>
                  </a:txBody>
                  <a:tcPr marL="4716" marR="4716" marT="4716" marB="0" anchor="b"/>
                </a:tc>
                <a:extLst>
                  <a:ext uri="{0D108BD9-81ED-4DB2-BD59-A6C34878D82A}">
                    <a16:rowId xmlns:a16="http://schemas.microsoft.com/office/drawing/2014/main" val="3745470278"/>
                  </a:ext>
                </a:extLst>
              </a:tr>
            </a:tbl>
          </a:graphicData>
        </a:graphic>
      </p:graphicFrame>
    </p:spTree>
    <p:extLst>
      <p:ext uri="{BB962C8B-B14F-4D97-AF65-F5344CB8AC3E}">
        <p14:creationId xmlns:p14="http://schemas.microsoft.com/office/powerpoint/2010/main" val="225150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CA5C49-BB6F-22D6-E14F-1B08D3A2C59D}"/>
            </a:ext>
          </a:extLst>
        </p:cNvPr>
        <p:cNvGrpSpPr/>
        <p:nvPr/>
      </p:nvGrpSpPr>
      <p:grpSpPr>
        <a:xfrm>
          <a:off x="0" y="0"/>
          <a:ext cx="0" cy="0"/>
          <a:chOff x="0" y="0"/>
          <a:chExt cx="0" cy="0"/>
        </a:xfrm>
      </p:grpSpPr>
      <p:sp useBgFill="1">
        <p:nvSpPr>
          <p:cNvPr id="1150" name="Rectangle 114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Rectangle 115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15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Rectangle 115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8" name="Oval 115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752B69-F1B1-03C0-E280-D82AD52E2634}"/>
              </a:ext>
            </a:extLst>
          </p:cNvPr>
          <p:cNvSpPr>
            <a:spLocks noGrp="1"/>
          </p:cNvSpPr>
          <p:nvPr>
            <p:ph type="ctrTitle"/>
          </p:nvPr>
        </p:nvSpPr>
        <p:spPr>
          <a:xfrm>
            <a:off x="529288" y="407955"/>
            <a:ext cx="7284012" cy="6283127"/>
          </a:xfrm>
        </p:spPr>
        <p:txBody>
          <a:bodyPr anchor="b">
            <a:noAutofit/>
          </a:bodyPr>
          <a:lstStyle/>
          <a:p>
            <a:pPr algn="l"/>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br>
              <a:rPr lang="en-US" sz="1400" b="1" dirty="0">
                <a:solidFill>
                  <a:srgbClr val="FFFFFF"/>
                </a:solidFill>
                <a:latin typeface="Arial" panose="020B0604020202020204" pitchFamily="34" charset="0"/>
                <a:cs typeface="Arial" panose="020B0604020202020204" pitchFamily="34" charset="0"/>
              </a:rPr>
            </a:br>
            <a:r>
              <a:rPr lang="en-US" sz="1400" b="1" dirty="0">
                <a:solidFill>
                  <a:srgbClr val="FFFFFF"/>
                </a:solidFill>
                <a:latin typeface="Arial" panose="020B0604020202020204" pitchFamily="34" charset="0"/>
                <a:cs typeface="Arial" panose="020B0604020202020204" pitchFamily="34" charset="0"/>
              </a:rPr>
              <a:t> </a:t>
            </a:r>
            <a:r>
              <a:rPr lang="en-IN" sz="1400" b="1" dirty="0">
                <a:solidFill>
                  <a:srgbClr val="FFFFFF"/>
                </a:solidFill>
              </a:rPr>
              <a:t>1. LSTM Predictions</a:t>
            </a:r>
            <a:br>
              <a:rPr lang="en-IN" sz="1400" b="1" dirty="0">
                <a:solidFill>
                  <a:srgbClr val="FFFFFF"/>
                </a:solidFill>
              </a:rPr>
            </a:br>
            <a:r>
              <a:rPr lang="en-IN" sz="1400" b="1" dirty="0">
                <a:solidFill>
                  <a:srgbClr val="FFFFFF"/>
                </a:solidFill>
              </a:rPr>
              <a:t>LSTM predictions significantly enhanced momentum-based strategies, especially for BTCUSD and OJUICE.CMDUSX in Phase 1. However, their effectiveness was inconsistent across assets. For MACD strategies, LSTM predictions underperformed for some assets, such as XAUUSD, due to its volatile or inconsistent price trends</a:t>
            </a:r>
            <a:br>
              <a:rPr lang="en-IN" sz="1400" b="1" dirty="0">
                <a:solidFill>
                  <a:srgbClr val="FFFFFF"/>
                </a:solidFill>
              </a:rPr>
            </a:br>
            <a:br>
              <a:rPr lang="en-IN" sz="1400" b="1" dirty="0">
                <a:solidFill>
                  <a:srgbClr val="FFFFFF"/>
                </a:solidFill>
              </a:rPr>
            </a:br>
            <a:r>
              <a:rPr lang="en-IN" sz="1400" b="1" dirty="0">
                <a:solidFill>
                  <a:srgbClr val="FFFFFF"/>
                </a:solidFill>
              </a:rPr>
              <a:t>2. Momentum vs. MACD</a:t>
            </a:r>
            <a:br>
              <a:rPr lang="en-IN" sz="1400" b="1" dirty="0">
                <a:solidFill>
                  <a:srgbClr val="FFFFFF"/>
                </a:solidFill>
              </a:rPr>
            </a:br>
            <a:r>
              <a:rPr lang="en-IN" sz="1400" b="1" dirty="0">
                <a:solidFill>
                  <a:srgbClr val="FFFFFF"/>
                </a:solidFill>
              </a:rPr>
              <a:t>Momentum-based strategies outperformed MACD strategies, particularly when combined with LSTM predictions. MACD struggled in volatile markets like ETHUSD and XAUUSD, where trends were less stable, leading to delayed or suboptimal signals</a:t>
            </a:r>
            <a:br>
              <a:rPr lang="en-IN" sz="1400" b="1" dirty="0">
                <a:solidFill>
                  <a:srgbClr val="FFFFFF"/>
                </a:solidFill>
              </a:rPr>
            </a:br>
            <a:br>
              <a:rPr lang="en-IN" sz="1400" b="1" dirty="0">
                <a:solidFill>
                  <a:srgbClr val="FFFFFF"/>
                </a:solidFill>
              </a:rPr>
            </a:br>
            <a:r>
              <a:rPr lang="en-IN" sz="1400" b="1" dirty="0">
                <a:solidFill>
                  <a:srgbClr val="FFFFFF"/>
                </a:solidFill>
              </a:rPr>
              <a:t>3. Trailing Stops</a:t>
            </a:r>
            <a:br>
              <a:rPr lang="en-IN" sz="1400" b="1" dirty="0">
                <a:solidFill>
                  <a:srgbClr val="FFFFFF"/>
                </a:solidFill>
              </a:rPr>
            </a:br>
            <a:r>
              <a:rPr lang="en-IN" sz="1400" b="1" dirty="0">
                <a:solidFill>
                  <a:srgbClr val="FFFFFF"/>
                </a:solidFill>
              </a:rPr>
              <a:t>Trailing stops improved risk management by limiting drawdowns but often capped profits in trending markets like BTCUSD. While they worked well for ETHUSD and OJUICE.CMDUSX in Phase 2, their effectiveness varied depending on market conditions</a:t>
            </a:r>
            <a:br>
              <a:rPr lang="en-IN" sz="1400" b="1" dirty="0">
                <a:solidFill>
                  <a:srgbClr val="FFFFFF"/>
                </a:solidFill>
              </a:rPr>
            </a:br>
            <a:br>
              <a:rPr lang="en-IN" sz="1400" b="1" dirty="0">
                <a:solidFill>
                  <a:srgbClr val="FFFFFF"/>
                </a:solidFill>
              </a:rPr>
            </a:br>
            <a:r>
              <a:rPr lang="en-IN" sz="1400" b="1" dirty="0">
                <a:solidFill>
                  <a:srgbClr val="FFFFFF"/>
                </a:solidFill>
              </a:rPr>
              <a:t>4.  Simplicity vs. Complexity</a:t>
            </a:r>
            <a:br>
              <a:rPr lang="en-IN" sz="1400" b="1" dirty="0">
                <a:solidFill>
                  <a:srgbClr val="FFFFFF"/>
                </a:solidFill>
              </a:rPr>
            </a:br>
            <a:r>
              <a:rPr lang="en-IN" sz="1400" b="1" dirty="0">
                <a:solidFill>
                  <a:srgbClr val="FFFFFF"/>
                </a:solidFill>
              </a:rPr>
              <a:t>Simpler strategies like Momentum Without LSTM performed exceptionally well, particularly for OJUICE.CMDUSX. While LSTM added predictive power, it did not universally outperform simpler approaches, as seen in ETHUSD and XAUUSD, where mixed results were observed</a:t>
            </a:r>
            <a:br>
              <a:rPr lang="en-IN" sz="1400" b="1" dirty="0">
                <a:solidFill>
                  <a:srgbClr val="FFFFFF"/>
                </a:solidFill>
              </a:rPr>
            </a:br>
            <a:br>
              <a:rPr lang="en-IN" sz="1400" b="1" dirty="0">
                <a:solidFill>
                  <a:srgbClr val="FFFFFF"/>
                </a:solidFill>
              </a:rPr>
            </a:br>
            <a:r>
              <a:rPr lang="en-IN" sz="1400" b="1" dirty="0">
                <a:solidFill>
                  <a:srgbClr val="FFFFFF"/>
                </a:solidFill>
              </a:rPr>
              <a:t>5. Asset Volatility and Strategy Suitability</a:t>
            </a:r>
            <a:br>
              <a:rPr lang="en-IN" sz="1400" b="1" dirty="0">
                <a:solidFill>
                  <a:srgbClr val="FFFFFF"/>
                </a:solidFill>
              </a:rPr>
            </a:br>
            <a:r>
              <a:rPr lang="en-IN" sz="1400" b="1" dirty="0">
                <a:solidFill>
                  <a:srgbClr val="FFFFFF"/>
                </a:solidFill>
              </a:rPr>
              <a:t>For high-volatility assets like BTCUSD, LSTM-enhanced strategies captured trends effectively, delivering high returns. Conversely, MACD strategies struggled in volatile environments. In stable markets like OJUICE.CMDUSX, simpler momentum strategies consistently achieved strong returns and low drawdowns</a:t>
            </a:r>
            <a:br>
              <a:rPr lang="en-IN" sz="1400" b="1" dirty="0">
                <a:solidFill>
                  <a:srgbClr val="FFFFFF"/>
                </a:solidFill>
              </a:rPr>
            </a:br>
            <a:br>
              <a:rPr lang="en-US" sz="1400" b="1" dirty="0">
                <a:solidFill>
                  <a:srgbClr val="FFFFFF"/>
                </a:solidFill>
                <a:latin typeface="Arial" panose="020B0604020202020204" pitchFamily="34" charset="0"/>
                <a:cs typeface="Arial" panose="020B0604020202020204" pitchFamily="34" charset="0"/>
              </a:rPr>
            </a:br>
            <a:endParaRPr lang="en-US" sz="1400" b="1" dirty="0">
              <a:solidFill>
                <a:srgbClr val="FFFFFF"/>
              </a:solidFill>
              <a:latin typeface="Arial" panose="020B0604020202020204" pitchFamily="34" charset="0"/>
              <a:cs typeface="Arial" panose="020B0604020202020204" pitchFamily="34" charset="0"/>
            </a:endParaRPr>
          </a:p>
        </p:txBody>
      </p:sp>
      <p:sp>
        <p:nvSpPr>
          <p:cNvPr id="1160" name="Rectangle 115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42B8B5-E684-BDAF-1D53-12494F1BC4C4}"/>
              </a:ext>
            </a:extLst>
          </p:cNvPr>
          <p:cNvSpPr txBox="1"/>
          <p:nvPr/>
        </p:nvSpPr>
        <p:spPr>
          <a:xfrm>
            <a:off x="8302171" y="2061029"/>
            <a:ext cx="3628572" cy="1200329"/>
          </a:xfrm>
          <a:prstGeom prst="rect">
            <a:avLst/>
          </a:prstGeom>
          <a:noFill/>
        </p:spPr>
        <p:txBody>
          <a:bodyPr wrap="square" rtlCol="0">
            <a:spAutoFit/>
          </a:bodyPr>
          <a:lstStyle/>
          <a:p>
            <a:r>
              <a:rPr lang="en-US" sz="3600" dirty="0">
                <a:latin typeface="Amasis MT Pro Black" panose="020F0502020204030204" pitchFamily="18" charset="0"/>
              </a:rPr>
              <a:t>KEY CONCLUSIONS</a:t>
            </a:r>
          </a:p>
        </p:txBody>
      </p:sp>
    </p:spTree>
    <p:extLst>
      <p:ext uri="{BB962C8B-B14F-4D97-AF65-F5344CB8AC3E}">
        <p14:creationId xmlns:p14="http://schemas.microsoft.com/office/powerpoint/2010/main" val="86267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CA5C49-BB6F-22D6-E14F-1B08D3A2C59D}"/>
            </a:ext>
          </a:extLst>
        </p:cNvPr>
        <p:cNvGrpSpPr/>
        <p:nvPr/>
      </p:nvGrpSpPr>
      <p:grpSpPr>
        <a:xfrm>
          <a:off x="0" y="0"/>
          <a:ext cx="0" cy="0"/>
          <a:chOff x="0" y="0"/>
          <a:chExt cx="0" cy="0"/>
        </a:xfrm>
      </p:grpSpPr>
      <p:sp useBgFill="1">
        <p:nvSpPr>
          <p:cNvPr id="1150" name="Rectangle 1149">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2" name="Rectangle 1151">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8111296"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153">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58281" y="-401562"/>
            <a:ext cx="6858004" cy="7661129"/>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Rectangle 1155">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1"/>
            <a:ext cx="8118331"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8" name="Oval 1157">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2569700" y="983306"/>
            <a:ext cx="5005754" cy="5005754"/>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752B69-F1B1-03C0-E280-D82AD52E2634}"/>
              </a:ext>
            </a:extLst>
          </p:cNvPr>
          <p:cNvSpPr>
            <a:spLocks noGrp="1"/>
          </p:cNvSpPr>
          <p:nvPr>
            <p:ph type="ctrTitle"/>
          </p:nvPr>
        </p:nvSpPr>
        <p:spPr>
          <a:xfrm>
            <a:off x="568217" y="698335"/>
            <a:ext cx="6966857" cy="4788066"/>
          </a:xfrm>
        </p:spPr>
        <p:txBody>
          <a:bodyPr anchor="b">
            <a:noAutofit/>
          </a:bodyPr>
          <a:lstStyle/>
          <a:p>
            <a:pPr algn="l"/>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br>
              <a:rPr lang="en-US" sz="1600" b="1" dirty="0">
                <a:solidFill>
                  <a:srgbClr val="FFFFFF"/>
                </a:solidFill>
                <a:latin typeface="Arial" panose="020B0604020202020204" pitchFamily="34" charset="0"/>
                <a:cs typeface="Arial" panose="020B0604020202020204" pitchFamily="34" charset="0"/>
              </a:rPr>
            </a:br>
            <a:r>
              <a:rPr lang="en-US" sz="1600" b="1" dirty="0">
                <a:solidFill>
                  <a:srgbClr val="FFFFFF"/>
                </a:solidFill>
                <a:latin typeface="Arial" panose="020B0604020202020204" pitchFamily="34" charset="0"/>
                <a:cs typeface="Arial" panose="020B0604020202020204" pitchFamily="34" charset="0"/>
              </a:rPr>
              <a:t>6</a:t>
            </a:r>
            <a:r>
              <a:rPr lang="en-US" sz="1600" b="1" dirty="0">
                <a:solidFill>
                  <a:srgbClr val="FFFFFF"/>
                </a:solidFill>
              </a:rPr>
              <a:t>. Drawdown Performance</a:t>
            </a:r>
            <a:br>
              <a:rPr lang="en-US" sz="1600" b="1" dirty="0">
                <a:solidFill>
                  <a:srgbClr val="FFFFFF"/>
                </a:solidFill>
              </a:rPr>
            </a:br>
            <a:r>
              <a:rPr lang="en-US" sz="1600" b="1" dirty="0">
                <a:solidFill>
                  <a:srgbClr val="FFFFFF"/>
                </a:solidFill>
              </a:rPr>
              <a:t>MACD strategies, especially with LSTM, were less effective during drawdowns, as they rely on lagging signals that miss sharp reversals. XAUUSD in Phase 1 - MACD With LSTM experienced the highest loss due to this limitation</a:t>
            </a:r>
            <a:br>
              <a:rPr lang="en-US" sz="1600" b="1" dirty="0">
                <a:solidFill>
                  <a:srgbClr val="FFFFFF"/>
                </a:solidFill>
              </a:rPr>
            </a:br>
            <a:br>
              <a:rPr lang="en-US" sz="1600" b="1" dirty="0">
                <a:solidFill>
                  <a:srgbClr val="FFFFFF"/>
                </a:solidFill>
              </a:rPr>
            </a:br>
            <a:r>
              <a:rPr lang="en-US" sz="1600" b="1" dirty="0">
                <a:solidFill>
                  <a:srgbClr val="FFFFFF"/>
                </a:solidFill>
              </a:rPr>
              <a:t>7. Diversification Benefits</a:t>
            </a:r>
            <a:br>
              <a:rPr lang="en-US" sz="1600" b="1" dirty="0">
                <a:solidFill>
                  <a:srgbClr val="FFFFFF"/>
                </a:solidFill>
              </a:rPr>
            </a:br>
            <a:r>
              <a:rPr lang="en-US" sz="1600" b="1" dirty="0">
                <a:solidFill>
                  <a:srgbClr val="FFFFFF"/>
                </a:solidFill>
              </a:rPr>
              <a:t>The variation in strategy performance highlights the importance of diversification. BTCUSD delivered the highest returns with significant drawdowns, while OJUICE.CMDUSX provided stable returns that offset losses from volatile assets like XAUUSD</a:t>
            </a:r>
            <a:br>
              <a:rPr lang="en-US" sz="1600" b="1" dirty="0">
                <a:solidFill>
                  <a:srgbClr val="FFFFFF"/>
                </a:solidFill>
              </a:rPr>
            </a:br>
            <a:br>
              <a:rPr lang="en-US" sz="1600" b="1" dirty="0">
                <a:solidFill>
                  <a:srgbClr val="FFFFFF"/>
                </a:solidFill>
              </a:rPr>
            </a:br>
            <a:r>
              <a:rPr lang="en-US" sz="1600" b="1" dirty="0">
                <a:solidFill>
                  <a:srgbClr val="FFFFFF"/>
                </a:solidFill>
              </a:rPr>
              <a:t>8. Predictive Power of LSTM</a:t>
            </a:r>
            <a:br>
              <a:rPr lang="en-US" sz="1600" b="1" dirty="0">
                <a:solidFill>
                  <a:srgbClr val="FFFFFF"/>
                </a:solidFill>
              </a:rPr>
            </a:br>
            <a:r>
              <a:rPr lang="en-US" sz="1600" b="1" dirty="0" err="1">
                <a:solidFill>
                  <a:srgbClr val="FFFFFF"/>
                </a:solidFill>
              </a:rPr>
              <a:t>LSTM</a:t>
            </a:r>
            <a:r>
              <a:rPr lang="en-US" sz="1600" b="1" dirty="0">
                <a:solidFill>
                  <a:srgbClr val="FFFFFF"/>
                </a:solidFill>
              </a:rPr>
              <a:t> predictions enhanced momentum strategies but were inconsistent for MACD-based approaches. Fine-tuning LSTM models for specific assets could further improve results, as their effectiveness depends on market structure and trend patterns</a:t>
            </a:r>
            <a:br>
              <a:rPr lang="en-US" sz="1600" b="1" dirty="0">
                <a:solidFill>
                  <a:srgbClr val="FFFFFF"/>
                </a:solidFill>
              </a:rPr>
            </a:br>
            <a:br>
              <a:rPr lang="en-US" sz="1600" dirty="0">
                <a:solidFill>
                  <a:srgbClr val="FFFFFF"/>
                </a:solidFill>
                <a:latin typeface="Arial" panose="020B0604020202020204" pitchFamily="34" charset="0"/>
                <a:cs typeface="Arial" panose="020B0604020202020204" pitchFamily="34" charset="0"/>
              </a:rPr>
            </a:br>
            <a:endParaRPr lang="en-US" sz="1600" dirty="0">
              <a:solidFill>
                <a:srgbClr val="FFFFFF"/>
              </a:solidFill>
              <a:latin typeface="Arial" panose="020B0604020202020204" pitchFamily="34" charset="0"/>
              <a:cs typeface="Arial" panose="020B0604020202020204" pitchFamily="34" charset="0"/>
            </a:endParaRPr>
          </a:p>
        </p:txBody>
      </p:sp>
      <p:sp>
        <p:nvSpPr>
          <p:cNvPr id="1160" name="Rectangle 1159">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4354178"/>
            <a:ext cx="8118330"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42B8B5-E684-BDAF-1D53-12494F1BC4C4}"/>
              </a:ext>
            </a:extLst>
          </p:cNvPr>
          <p:cNvSpPr txBox="1"/>
          <p:nvPr/>
        </p:nvSpPr>
        <p:spPr>
          <a:xfrm>
            <a:off x="8302171" y="2061029"/>
            <a:ext cx="3628572" cy="1754326"/>
          </a:xfrm>
          <a:prstGeom prst="rect">
            <a:avLst/>
          </a:prstGeom>
          <a:noFill/>
        </p:spPr>
        <p:txBody>
          <a:bodyPr wrap="square" rtlCol="0">
            <a:spAutoFit/>
          </a:bodyPr>
          <a:lstStyle/>
          <a:p>
            <a:r>
              <a:rPr lang="en-US" sz="3600" dirty="0">
                <a:latin typeface="Amasis MT Pro Black" panose="020F0502020204030204" pitchFamily="18" charset="0"/>
              </a:rPr>
              <a:t>KEY CONCLUSIONS (Contd.)</a:t>
            </a:r>
          </a:p>
        </p:txBody>
      </p:sp>
    </p:spTree>
    <p:extLst>
      <p:ext uri="{BB962C8B-B14F-4D97-AF65-F5344CB8AC3E}">
        <p14:creationId xmlns:p14="http://schemas.microsoft.com/office/powerpoint/2010/main" val="8338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55108C-521F-22D0-9B13-A0782E717C92}"/>
            </a:ext>
          </a:extLst>
        </p:cNvPr>
        <p:cNvGrpSpPr/>
        <p:nvPr/>
      </p:nvGrpSpPr>
      <p:grpSpPr>
        <a:xfrm>
          <a:off x="0" y="0"/>
          <a:ext cx="0" cy="0"/>
          <a:chOff x="0" y="0"/>
          <a:chExt cx="0" cy="0"/>
        </a:xfrm>
      </p:grpSpPr>
      <p:sp useBgFill="1">
        <p:nvSpPr>
          <p:cNvPr id="3137" name="Rectangle 3136">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1F5ED-F5D0-5243-9C0B-90D505A8A89D}"/>
              </a:ext>
            </a:extLst>
          </p:cNvPr>
          <p:cNvSpPr>
            <a:spLocks noGrp="1"/>
          </p:cNvSpPr>
          <p:nvPr>
            <p:ph type="ctrTitle"/>
          </p:nvPr>
        </p:nvSpPr>
        <p:spPr>
          <a:xfrm>
            <a:off x="2197101" y="735283"/>
            <a:ext cx="4978399" cy="3165045"/>
          </a:xfrm>
        </p:spPr>
        <p:txBody>
          <a:bodyPr anchor="b">
            <a:normAutofit/>
          </a:bodyPr>
          <a:lstStyle/>
          <a:p>
            <a:pPr algn="l"/>
            <a:r>
              <a:rPr lang="en-IN" sz="3600" b="1"/>
              <a:t>Thank You</a:t>
            </a:r>
            <a:br>
              <a:rPr lang="en-IN" sz="3600"/>
            </a:br>
            <a:br>
              <a:rPr lang="en-US" sz="3600">
                <a:latin typeface="Arial" panose="020B0604020202020204" pitchFamily="34" charset="0"/>
                <a:cs typeface="Arial" panose="020B0604020202020204" pitchFamily="34" charset="0"/>
              </a:rPr>
            </a:br>
            <a:br>
              <a:rPr lang="en-IN" sz="3600"/>
            </a:br>
            <a:br>
              <a:rPr lang="en-IN" sz="3600"/>
            </a:br>
            <a:br>
              <a:rPr lang="en-IN" sz="3600"/>
            </a:br>
            <a:endParaRPr lang="en-US" sz="3600">
              <a:latin typeface="Arial" panose="020B0604020202020204" pitchFamily="34" charset="0"/>
              <a:cs typeface="Arial" panose="020B0604020202020204" pitchFamily="34" charset="0"/>
            </a:endParaRPr>
          </a:p>
        </p:txBody>
      </p:sp>
      <p:pic>
        <p:nvPicPr>
          <p:cNvPr id="3138" name="Graphic 3137" descr="Smiling Face with No Fill">
            <a:extLst>
              <a:ext uri="{FF2B5EF4-FFF2-40B4-BE49-F238E27FC236}">
                <a16:creationId xmlns:a16="http://schemas.microsoft.com/office/drawing/2014/main" id="{47D9A300-6E00-3B00-486E-077653961E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3122" name="Graphic 3121" descr="Smiling Face with No Fill">
            <a:extLst>
              <a:ext uri="{FF2B5EF4-FFF2-40B4-BE49-F238E27FC236}">
                <a16:creationId xmlns:a16="http://schemas.microsoft.com/office/drawing/2014/main" id="{D54993F2-0D38-4453-9361-2780F94D9B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20671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9" name="Rectangle 109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1" name="Group 110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02" name="Group 110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106" name="Freeform: Shape 110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7" name="Freeform: Shape 110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03" name="Group 110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104" name="Freeform: Shape 110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5" name="Freeform: Shape 110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351366" y="127260"/>
            <a:ext cx="9518348" cy="5530847"/>
          </a:xfrm>
        </p:spPr>
        <p:txBody>
          <a:bodyPr>
            <a:normAutofit/>
          </a:bodyPr>
          <a:lstStyle/>
          <a:p>
            <a:pPr algn="l"/>
            <a:r>
              <a:rPr lang="en-US" sz="1800" b="1" dirty="0">
                <a:solidFill>
                  <a:schemeClr val="bg1"/>
                </a:solidFill>
                <a:latin typeface="Arial" panose="020B0604020202020204" pitchFamily="34" charset="0"/>
                <a:cs typeface="Arial" panose="020B0604020202020204" pitchFamily="34" charset="0"/>
              </a:rPr>
              <a:t>Objective</a:t>
            </a:r>
            <a:r>
              <a:rPr lang="en-US" sz="1800" dirty="0">
                <a:solidFill>
                  <a:schemeClr val="bg1"/>
                </a:solidFill>
                <a:latin typeface="Arial" panose="020B0604020202020204" pitchFamily="34" charset="0"/>
                <a:cs typeface="Arial" panose="020B0604020202020204" pitchFamily="34" charset="0"/>
              </a:rPr>
              <a:t>:</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In this project, our goal is to design and implement a machine learning-based trading strategy using LSTM (Long Short-Term Memory) models. Specifically, we aim to predict future asset prices and generate buy/sell signals for effective portfolio management.</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Project Plan</a:t>
            </a:r>
            <a:r>
              <a:rPr lang="en-US" sz="1800" dirty="0">
                <a:solidFill>
                  <a:schemeClr val="bg1"/>
                </a:solidFill>
                <a:latin typeface="Arial" panose="020B0604020202020204" pitchFamily="34" charset="0"/>
                <a:cs typeface="Arial" panose="020B0604020202020204" pitchFamily="34" charset="0"/>
              </a:rPr>
              <a:t>:</a:t>
            </a:r>
            <a:br>
              <a:rPr lang="en-US" sz="1800"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Data Preparation</a:t>
            </a:r>
            <a:r>
              <a:rPr lang="en-US" sz="1800" dirty="0">
                <a:solidFill>
                  <a:schemeClr val="bg1"/>
                </a:solidFill>
                <a:latin typeface="Arial" panose="020B0604020202020204" pitchFamily="34" charset="0"/>
                <a:cs typeface="Arial" panose="020B0604020202020204" pitchFamily="34" charset="0"/>
              </a:rPr>
              <a:t>: We start with time-series datasets for multiple assets, perform data cleaning, and create relevant technical indicators to enhance model robustness.</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Model Training</a:t>
            </a:r>
            <a:r>
              <a:rPr lang="en-US" sz="1800" dirty="0">
                <a:solidFill>
                  <a:schemeClr val="bg1"/>
                </a:solidFill>
                <a:latin typeface="Arial" panose="020B0604020202020204" pitchFamily="34" charset="0"/>
                <a:cs typeface="Arial" panose="020B0604020202020204" pitchFamily="34" charset="0"/>
              </a:rPr>
              <a:t>: Train individual LSTM models on historical price data for each asset to capture patterns and predict future prices.</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Signal Generation</a:t>
            </a:r>
            <a:r>
              <a:rPr lang="en-US" sz="1800" dirty="0">
                <a:solidFill>
                  <a:schemeClr val="bg1"/>
                </a:solidFill>
                <a:latin typeface="Arial" panose="020B0604020202020204" pitchFamily="34" charset="0"/>
                <a:cs typeface="Arial" panose="020B0604020202020204" pitchFamily="34" charset="0"/>
              </a:rPr>
              <a:t>: Based on model predictions, generate buy/sell signals to simulate a trading strategy.</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Back testing and Evaluation</a:t>
            </a:r>
            <a:r>
              <a:rPr lang="en-US" sz="1800" dirty="0">
                <a:solidFill>
                  <a:schemeClr val="bg1"/>
                </a:solidFill>
                <a:latin typeface="Arial" panose="020B0604020202020204" pitchFamily="34" charset="0"/>
                <a:cs typeface="Arial" panose="020B0604020202020204" pitchFamily="34" charset="0"/>
              </a:rPr>
              <a:t>: Test the effectiveness of our trading strategy by calculating cumulative returns and analyzing performance metrics.</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Upon successful completion of this project it will help in decision making- By predicting price trends, our model provides actionable buy/sell signals, enabling more informed trading decisions.</a:t>
            </a: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6353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9" name="Rectangle 109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1" name="Group 110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02" name="Group 110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106" name="Freeform: Shape 110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7" name="Freeform: Shape 110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03" name="Group 110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104" name="Freeform: Shape 110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05" name="Freeform: Shape 110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351366" y="-260996"/>
            <a:ext cx="9264583" cy="5530847"/>
          </a:xfrm>
        </p:spPr>
        <p:txBody>
          <a:bodyPr>
            <a:normAutofit/>
          </a:bodyPr>
          <a:lstStyle/>
          <a:p>
            <a:pPr algn="l"/>
            <a:r>
              <a:rPr lang="en-US" sz="1600" b="1" dirty="0">
                <a:solidFill>
                  <a:srgbClr val="FFFF00"/>
                </a:solidFill>
                <a:latin typeface="Arial" panose="020B0604020202020204" pitchFamily="34" charset="0"/>
                <a:cs typeface="Arial" panose="020B0604020202020204" pitchFamily="34" charset="0"/>
              </a:rPr>
              <a:t>Data Preparation- </a:t>
            </a:r>
            <a:br>
              <a:rPr lang="en-US" sz="1600" b="1" dirty="0">
                <a:solidFill>
                  <a:srgbClr val="FFFF00"/>
                </a:solidFill>
                <a:latin typeface="Arial" panose="020B0604020202020204" pitchFamily="34" charset="0"/>
                <a:cs typeface="Arial" panose="020B0604020202020204" pitchFamily="34" charset="0"/>
              </a:rPr>
            </a:br>
            <a:r>
              <a:rPr lang="en-US" sz="1600" dirty="0">
                <a:solidFill>
                  <a:srgbClr val="FFFF00"/>
                </a:solidFill>
                <a:latin typeface="Arial" panose="020B0604020202020204" pitchFamily="34" charset="0"/>
                <a:cs typeface="Arial" panose="020B0604020202020204" pitchFamily="34" charset="0"/>
              </a:rPr>
              <a:t>Assets Selected- BTCUSD, ETHUSD, USA500.IDXUSD, XAUUSD, OJUICE.CMDUSX</a:t>
            </a:r>
            <a:br>
              <a:rPr lang="en-US" sz="1600" dirty="0">
                <a:solidFill>
                  <a:srgbClr val="FFFF00"/>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rgbClr val="FFFF00"/>
                </a:solidFill>
                <a:latin typeface="Arial" panose="020B0604020202020204" pitchFamily="34" charset="0"/>
                <a:cs typeface="Arial" panose="020B0604020202020204" pitchFamily="34" charset="0"/>
              </a:rPr>
              <a:t>Reason for selecting these assets- Assets for LSTM must be volatile. We chose a diverse set of assets from different markets (cryptocurrency, stock index, precious metals, and agricultural commodities) to build a more robust, multi-asset trading strategy. This diversity helps test the model’s ability to adapt to different market behaviors and volatility patterns</a:t>
            </a:r>
            <a:r>
              <a:rPr lang="en-US" sz="1600" dirty="0">
                <a:solidFill>
                  <a:schemeClr val="bg1"/>
                </a:solidFill>
                <a:latin typeface="Arial" panose="020B0604020202020204" pitchFamily="34" charset="0"/>
                <a:cs typeface="Arial" panose="020B0604020202020204" pitchFamily="34" charset="0"/>
              </a:rPr>
              <a:t>.</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Preparation steps-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1. </a:t>
            </a:r>
            <a:r>
              <a:rPr lang="en-US" sz="1600" b="1" dirty="0">
                <a:solidFill>
                  <a:schemeClr val="bg1"/>
                </a:solidFill>
                <a:latin typeface="Arial" panose="020B0604020202020204" pitchFamily="34" charset="0"/>
                <a:cs typeface="Arial" panose="020B0604020202020204" pitchFamily="34" charset="0"/>
              </a:rPr>
              <a:t>Datetime Conversion</a:t>
            </a:r>
            <a:r>
              <a:rPr lang="en-US" sz="1600" dirty="0">
                <a:solidFill>
                  <a:schemeClr val="bg1"/>
                </a:solidFill>
                <a:latin typeface="Arial" panose="020B0604020202020204" pitchFamily="34" charset="0"/>
                <a:cs typeface="Arial" panose="020B0604020202020204" pitchFamily="34" charset="0"/>
              </a:rPr>
              <a:t>: Parsed and standardized datetime format to ensure accurate time series alignment.</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2</a:t>
            </a:r>
            <a:r>
              <a:rPr lang="en-US" sz="1600" dirty="0">
                <a:solidFill>
                  <a:srgbClr val="FFFF00"/>
                </a:solidFill>
                <a:latin typeface="Arial" panose="020B0604020202020204" pitchFamily="34" charset="0"/>
                <a:cs typeface="Arial" panose="020B0604020202020204" pitchFamily="34" charset="0"/>
              </a:rPr>
              <a:t>.</a:t>
            </a:r>
            <a:r>
              <a:rPr lang="en-US" sz="1600" b="1" dirty="0">
                <a:solidFill>
                  <a:srgbClr val="FFFF00"/>
                </a:solidFill>
                <a:latin typeface="Arial" panose="020B0604020202020204" pitchFamily="34" charset="0"/>
                <a:cs typeface="Arial" panose="020B0604020202020204" pitchFamily="34" charset="0"/>
              </a:rPr>
              <a:t> Feature Engineering- Technical Indicators</a:t>
            </a:r>
            <a:r>
              <a:rPr lang="en-US" sz="1600" dirty="0">
                <a:solidFill>
                  <a:srgbClr val="FFFF00"/>
                </a:solidFill>
                <a:latin typeface="Arial" panose="020B0604020202020204" pitchFamily="34" charset="0"/>
                <a:cs typeface="Arial" panose="020B0604020202020204" pitchFamily="34" charset="0"/>
              </a:rPr>
              <a:t>: Added key indicators like Moving Averages (10, 50, 200 periods), Volatility, and Relative Strength Index (RSI). These indicators provide additional context about price trends, momentum, and market strength, which help improve model performance</a:t>
            </a:r>
            <a:r>
              <a:rPr lang="en-US" sz="1600" dirty="0">
                <a:solidFill>
                  <a:schemeClr val="bg1"/>
                </a:solidFill>
                <a:latin typeface="Arial" panose="020B0604020202020204" pitchFamily="34" charset="0"/>
                <a:cs typeface="Arial" panose="020B0604020202020204" pitchFamily="34" charset="0"/>
              </a:rPr>
              <a:t>.</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3.</a:t>
            </a:r>
            <a:r>
              <a:rPr lang="en-US" sz="1600" b="1" dirty="0">
                <a:solidFill>
                  <a:schemeClr val="bg1"/>
                </a:solidFill>
                <a:latin typeface="Arial" panose="020B0604020202020204" pitchFamily="34" charset="0"/>
                <a:cs typeface="Arial" panose="020B0604020202020204" pitchFamily="34" charset="0"/>
              </a:rPr>
              <a:t> Scaling</a:t>
            </a:r>
            <a:r>
              <a:rPr lang="en-US" sz="1600" dirty="0">
                <a:solidFill>
                  <a:schemeClr val="bg1"/>
                </a:solidFill>
                <a:latin typeface="Arial" panose="020B0604020202020204" pitchFamily="34" charset="0"/>
                <a:cs typeface="Arial" panose="020B0604020202020204" pitchFamily="34" charset="0"/>
              </a:rPr>
              <a:t>: Scaled features using MinMaxScaler to normalize data between 0 and 1. LSTM models perform better with normalized data, allowing the model to focus on patterns rather than raw values.</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4.</a:t>
            </a:r>
            <a:r>
              <a:rPr lang="en-US" sz="1600" b="1" dirty="0">
                <a:solidFill>
                  <a:schemeClr val="bg1"/>
                </a:solidFill>
                <a:latin typeface="Arial" panose="020B0604020202020204" pitchFamily="34" charset="0"/>
                <a:cs typeface="Arial" panose="020B0604020202020204" pitchFamily="34" charset="0"/>
              </a:rPr>
              <a:t> Sequence Creation</a:t>
            </a:r>
            <a:r>
              <a:rPr lang="en-US" sz="1600" dirty="0">
                <a:solidFill>
                  <a:srgbClr val="FFFF00"/>
                </a:solidFill>
                <a:latin typeface="Arial" panose="020B0604020202020204" pitchFamily="34" charset="0"/>
                <a:cs typeface="Arial" panose="020B0604020202020204" pitchFamily="34" charset="0"/>
              </a:rPr>
              <a:t>: Transformed data into sequences of 60-time steps, creating input-output pairs for the LSTM model. This step allows the model to understand temporal dependencies and predict future prices based on historical patterns</a:t>
            </a:r>
            <a:r>
              <a:rPr lang="en-US" sz="16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424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No description has been provided for this image">
            <a:extLst>
              <a:ext uri="{FF2B5EF4-FFF2-40B4-BE49-F238E27FC236}">
                <a16:creationId xmlns:a16="http://schemas.microsoft.com/office/drawing/2014/main" id="{F6DE2D22-0CBB-07FA-0C19-E977DE94FF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9226" y="712014"/>
            <a:ext cx="4675239" cy="2583997"/>
          </a:xfrm>
          <a:prstGeom prst="rect">
            <a:avLst/>
          </a:prstGeom>
          <a:noFill/>
          <a:extLst>
            <a:ext uri="{909E8E84-426E-40DD-AFC4-6F175D3DCCD1}">
              <a14:hiddenFill xmlns:a14="http://schemas.microsoft.com/office/drawing/2010/main">
                <a:solidFill>
                  <a:srgbClr val="FFFFFF"/>
                </a:solidFill>
              </a14:hiddenFill>
            </a:ext>
          </a:extLst>
        </p:spPr>
      </p:pic>
      <p:grpSp>
        <p:nvGrpSpPr>
          <p:cNvPr id="3088" name="Group 3087">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278952" y="539509"/>
            <a:ext cx="6648604" cy="4645943"/>
          </a:xfrm>
        </p:spPr>
        <p:txBody>
          <a:bodyPr>
            <a:normAutofit fontScale="90000"/>
          </a:bodyPr>
          <a:lstStyle/>
          <a:p>
            <a:pPr algn="l"/>
            <a:r>
              <a:rPr lang="en-US" sz="1800" b="1" dirty="0">
                <a:solidFill>
                  <a:schemeClr val="bg1"/>
                </a:solidFill>
                <a:latin typeface="Arial" panose="020B0604020202020204" pitchFamily="34" charset="0"/>
                <a:cs typeface="Arial" panose="020B0604020202020204" pitchFamily="34" charset="0"/>
              </a:rPr>
              <a:t>Data Quality Checks- </a:t>
            </a:r>
            <a:br>
              <a:rPr lang="en-US" sz="1800" b="1" dirty="0">
                <a:solidFill>
                  <a:schemeClr val="bg1"/>
                </a:solidFill>
                <a:latin typeface="Arial" panose="020B0604020202020204" pitchFamily="34" charset="0"/>
                <a:cs typeface="Arial" panose="020B0604020202020204" pitchFamily="34" charset="0"/>
              </a:rPr>
            </a:br>
            <a:r>
              <a:rPr lang="en-US" sz="1800" b="1" dirty="0">
                <a:solidFill>
                  <a:schemeClr val="bg1"/>
                </a:solidFill>
                <a:latin typeface="Arial" panose="020B0604020202020204" pitchFamily="34" charset="0"/>
                <a:cs typeface="Arial" panose="020B0604020202020204" pitchFamily="34" charset="0"/>
              </a:rPr>
              <a:t>1. Handling of NaN values- </a:t>
            </a:r>
            <a:r>
              <a:rPr lang="en-US" sz="1800" dirty="0">
                <a:solidFill>
                  <a:schemeClr val="bg1"/>
                </a:solidFill>
                <a:latin typeface="Arial" panose="020B0604020202020204" pitchFamily="34" charset="0"/>
                <a:cs typeface="Arial" panose="020B0604020202020204" pitchFamily="34" charset="0"/>
              </a:rPr>
              <a:t>NaN values appear when we did feature engineering due to rolling window calculations in feature engineering, especially technical indicators like Moving Averages and RSI, that require past data points</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2. </a:t>
            </a:r>
            <a:r>
              <a:rPr lang="en-US" sz="1800" b="1" dirty="0">
                <a:solidFill>
                  <a:schemeClr val="bg1"/>
                </a:solidFill>
                <a:latin typeface="Arial" panose="020B0604020202020204" pitchFamily="34" charset="0"/>
                <a:cs typeface="Arial" panose="020B0604020202020204" pitchFamily="34" charset="0"/>
              </a:rPr>
              <a:t>Sequence Integrity check- </a:t>
            </a:r>
            <a:r>
              <a:rPr lang="en-US" sz="1800" dirty="0">
                <a:solidFill>
                  <a:schemeClr val="bg1"/>
                </a:solidFill>
                <a:latin typeface="Arial" panose="020B0604020202020204" pitchFamily="34" charset="0"/>
                <a:cs typeface="Arial" panose="020B0604020202020204" pitchFamily="34" charset="0"/>
              </a:rPr>
              <a:t>After data preparation, we converted the time series data into sequences to train the LSTM model. To ensure that each sequence and its corresponding target (the next price point) were aligned correctly, we performed a </a:t>
            </a:r>
            <a:r>
              <a:rPr lang="en-US" sz="1800" b="1" dirty="0">
                <a:solidFill>
                  <a:schemeClr val="bg1"/>
                </a:solidFill>
                <a:latin typeface="Arial" panose="020B0604020202020204" pitchFamily="34" charset="0"/>
                <a:cs typeface="Arial" panose="020B0604020202020204" pitchFamily="34" charset="0"/>
              </a:rPr>
              <a:t>sequence alignment test</a:t>
            </a:r>
            <a:r>
              <a:rPr lang="en-US" sz="1800" dirty="0">
                <a:solidFill>
                  <a:schemeClr val="bg1"/>
                </a:solidFill>
                <a:latin typeface="Arial" panose="020B0604020202020204" pitchFamily="34" charset="0"/>
                <a:cs typeface="Arial" panose="020B0604020202020204" pitchFamily="34" charset="0"/>
              </a:rPr>
              <a:t>.</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For each asset, we plotted the first sequence of prices alongside its target price. The sequence consists of the last 60 price points, and the target price is the next data point the model aims to predict.</a:t>
            </a: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3. Visualization- Blue line represents the Close prices in first sequence. Red line represents the target price that follows the sequence. As red dashed line aligns well with the trajectory of the blue line, confirming that the sequence aligns with its expected target. This alignment test verifies that our data sequencing is correctly implemented, ensuring accurate learning by the LSTM model.</a:t>
            </a:r>
          </a:p>
        </p:txBody>
      </p:sp>
    </p:spTree>
    <p:extLst>
      <p:ext uri="{BB962C8B-B14F-4D97-AF65-F5344CB8AC3E}">
        <p14:creationId xmlns:p14="http://schemas.microsoft.com/office/powerpoint/2010/main" val="38958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8" name="Group 3087">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293700" y="780194"/>
            <a:ext cx="10693848" cy="4645943"/>
          </a:xfrm>
        </p:spPr>
        <p:txBody>
          <a:bodyPr>
            <a:noAutofit/>
          </a:bodyPr>
          <a:lstStyle/>
          <a:p>
            <a:pPr algn="l"/>
            <a:r>
              <a:rPr lang="en-US" sz="1600" b="1" dirty="0">
                <a:solidFill>
                  <a:schemeClr val="bg1"/>
                </a:solidFill>
                <a:latin typeface="Arial" panose="020B0604020202020204" pitchFamily="34" charset="0"/>
                <a:cs typeface="Arial" panose="020B0604020202020204" pitchFamily="34" charset="0"/>
              </a:rPr>
              <a:t>Model Training- </a:t>
            </a:r>
            <a:br>
              <a:rPr lang="en-US" sz="1600" b="1" dirty="0">
                <a:solidFill>
                  <a:schemeClr val="bg1"/>
                </a:solidFill>
                <a:latin typeface="Arial" panose="020B0604020202020204" pitchFamily="34" charset="0"/>
                <a:cs typeface="Arial" panose="020B0604020202020204" pitchFamily="34" charset="0"/>
              </a:rPr>
            </a:b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1. </a:t>
            </a:r>
            <a:r>
              <a:rPr lang="en-US" sz="1600" dirty="0">
                <a:solidFill>
                  <a:srgbClr val="FFFF00"/>
                </a:solidFill>
                <a:latin typeface="Arial" panose="020B0604020202020204" pitchFamily="34" charset="0"/>
                <a:cs typeface="Arial" panose="020B0604020202020204" pitchFamily="34" charset="0"/>
              </a:rPr>
              <a:t>We trained a separate LSTM model for each of the five selected assets (BTCUSD, ETHUSD, USA500.IDXUSD, XAUUSD, OJUICE.CMDUSX). Each model is customized to learn the unique patterns and trends in its respective asset’s price data.</a:t>
            </a:r>
            <a:br>
              <a:rPr lang="en-US" sz="1600" dirty="0">
                <a:solidFill>
                  <a:srgbClr val="FFFF00"/>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2. </a:t>
            </a:r>
            <a:r>
              <a:rPr lang="en-US" sz="1600" dirty="0">
                <a:solidFill>
                  <a:srgbClr val="FFFF00"/>
                </a:solidFill>
                <a:latin typeface="Arial" panose="020B0604020202020204" pitchFamily="34" charset="0"/>
                <a:cs typeface="Arial" panose="020B0604020202020204" pitchFamily="34" charset="0"/>
              </a:rPr>
              <a:t>Each model consists of two LSTM layers with 50 units each. This architecture is effective for capturing time dependencies in sequential data, allowing the model to understand past price movements and predict future ones.</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3. </a:t>
            </a:r>
            <a:r>
              <a:rPr lang="en-US" sz="1600" dirty="0">
                <a:solidFill>
                  <a:srgbClr val="FFFF00"/>
                </a:solidFill>
                <a:latin typeface="Arial" panose="020B0604020202020204" pitchFamily="34" charset="0"/>
                <a:cs typeface="Arial" panose="020B0604020202020204" pitchFamily="34" charset="0"/>
              </a:rPr>
              <a:t>A single Dense Layer with one neuron is used as output layer to predict next close price</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4. </a:t>
            </a:r>
            <a:r>
              <a:rPr lang="en-US" sz="1600" dirty="0">
                <a:solidFill>
                  <a:srgbClr val="FFFF00"/>
                </a:solidFill>
                <a:latin typeface="Arial" panose="020B0604020202020204" pitchFamily="34" charset="0"/>
                <a:cs typeface="Arial" panose="020B0604020202020204" pitchFamily="34" charset="0"/>
              </a:rPr>
              <a:t>Optimizer used is Adam and loss function implemented is – Mean Squared Error as it is standard for regression tasks and focuses on minimizing the average squared difference between the predicted and actual prices. </a:t>
            </a:r>
            <a:br>
              <a:rPr lang="en-US" sz="1600" dirty="0">
                <a:solidFill>
                  <a:srgbClr val="FFFF00"/>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5. Epoch per model- Each model was trained for </a:t>
            </a:r>
            <a:r>
              <a:rPr lang="en-US" sz="1600" b="1" dirty="0">
                <a:solidFill>
                  <a:schemeClr val="bg1"/>
                </a:solidFill>
                <a:latin typeface="Arial" panose="020B0604020202020204" pitchFamily="34" charset="0"/>
                <a:cs typeface="Arial" panose="020B0604020202020204" pitchFamily="34" charset="0"/>
              </a:rPr>
              <a:t>20 epochs</a:t>
            </a:r>
            <a:r>
              <a:rPr lang="en-US" sz="1600" dirty="0">
                <a:solidFill>
                  <a:schemeClr val="bg1"/>
                </a:solidFill>
                <a:latin typeface="Arial" panose="020B0604020202020204" pitchFamily="34" charset="0"/>
                <a:cs typeface="Arial" panose="020B0604020202020204" pitchFamily="34" charset="0"/>
              </a:rPr>
              <a:t>. This number of epochs strikes a balance between sufficient learning and avoiding overfitting, given the relatively large datasets and hourly data frequency. Batch size of 32 is chosen.</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6. </a:t>
            </a:r>
            <a:r>
              <a:rPr lang="en-US" sz="1600" dirty="0">
                <a:solidFill>
                  <a:srgbClr val="FFFF00"/>
                </a:solidFill>
                <a:latin typeface="Arial" panose="020B0604020202020204" pitchFamily="34" charset="0"/>
                <a:cs typeface="Arial" panose="020B0604020202020204" pitchFamily="34" charset="0"/>
              </a:rPr>
              <a:t>To make it more robust we have used a 20% Validation Set to avoid overfitting.</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5809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8" name="Group 3087">
            <a:extLst>
              <a:ext uri="{FF2B5EF4-FFF2-40B4-BE49-F238E27FC236}">
                <a16:creationId xmlns:a16="http://schemas.microsoft.com/office/drawing/2014/main" id="{59A59B10-9D94-4C5B-8BF0-95928DCE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354E31B9-72DD-4DE4-B3E3-4395530BEC1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68738192-1FEA-49E1-BFF3-6D1C324A5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F3C51644-0F34-453B-92B8-9FF33932E2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8ADB9AB8-2EB4-4B5E-9A1E-84F2E44D91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95F439B0-E080-4B01-85AF-D226A85BA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EDEC643B-AA3F-4913-B411-1458BCEF2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0D1401E-1721-46A6-D6CA-C86A91E4FFE8}"/>
              </a:ext>
            </a:extLst>
          </p:cNvPr>
          <p:cNvSpPr>
            <a:spLocks noGrp="1"/>
          </p:cNvSpPr>
          <p:nvPr>
            <p:ph type="ctrTitle"/>
          </p:nvPr>
        </p:nvSpPr>
        <p:spPr>
          <a:xfrm>
            <a:off x="293700" y="393762"/>
            <a:ext cx="5576158" cy="1685762"/>
          </a:xfrm>
        </p:spPr>
        <p:txBody>
          <a:bodyPr>
            <a:noAutofit/>
          </a:bodyPr>
          <a:lstStyle/>
          <a:p>
            <a:pPr algn="l"/>
            <a:r>
              <a:rPr lang="en-US" sz="1600" b="1" dirty="0">
                <a:solidFill>
                  <a:schemeClr val="bg1"/>
                </a:solidFill>
                <a:latin typeface="Arial" panose="020B0604020202020204" pitchFamily="34" charset="0"/>
                <a:cs typeface="Arial" panose="020B0604020202020204" pitchFamily="34" charset="0"/>
              </a:rPr>
              <a:t>Model Evaluation- </a:t>
            </a:r>
            <a:br>
              <a:rPr lang="en-US" sz="1600" b="1" dirty="0">
                <a:solidFill>
                  <a:schemeClr val="bg1"/>
                </a:solidFill>
                <a:latin typeface="Arial" panose="020B0604020202020204" pitchFamily="34" charset="0"/>
                <a:cs typeface="Arial" panose="020B0604020202020204" pitchFamily="34" charset="0"/>
              </a:rPr>
            </a:b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For each asset we have plotted the model’s predicted Close price (Orange) alongside the actual close price (Blue) in the test set. This allows to assess how well our model works. </a:t>
            </a: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br>
              <a:rPr lang="en-US" sz="1600" dirty="0">
                <a:solidFill>
                  <a:schemeClr val="bg1"/>
                </a:solidFill>
                <a:latin typeface="Arial" panose="020B0604020202020204" pitchFamily="34" charset="0"/>
                <a:cs typeface="Arial" panose="020B0604020202020204" pitchFamily="34" charset="0"/>
              </a:rPr>
            </a:br>
            <a:endParaRPr lang="en-US" sz="16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D75426-1AA4-0868-5DBA-C72FE8FFF3E8}"/>
              </a:ext>
            </a:extLst>
          </p:cNvPr>
          <p:cNvPicPr>
            <a:picLocks noChangeAspect="1"/>
          </p:cNvPicPr>
          <p:nvPr/>
        </p:nvPicPr>
        <p:blipFill>
          <a:blip r:embed="rId3"/>
          <a:stretch>
            <a:fillRect/>
          </a:stretch>
        </p:blipFill>
        <p:spPr>
          <a:xfrm>
            <a:off x="6472311" y="175972"/>
            <a:ext cx="5576158" cy="2910675"/>
          </a:xfrm>
          <a:prstGeom prst="rect">
            <a:avLst/>
          </a:prstGeom>
        </p:spPr>
      </p:pic>
      <p:pic>
        <p:nvPicPr>
          <p:cNvPr id="4" name="Picture 3">
            <a:extLst>
              <a:ext uri="{FF2B5EF4-FFF2-40B4-BE49-F238E27FC236}">
                <a16:creationId xmlns:a16="http://schemas.microsoft.com/office/drawing/2014/main" id="{C19B5961-D93B-C14A-8F59-59CBB061946C}"/>
              </a:ext>
            </a:extLst>
          </p:cNvPr>
          <p:cNvPicPr>
            <a:picLocks noChangeAspect="1"/>
          </p:cNvPicPr>
          <p:nvPr/>
        </p:nvPicPr>
        <p:blipFill>
          <a:blip r:embed="rId4"/>
          <a:stretch>
            <a:fillRect/>
          </a:stretch>
        </p:blipFill>
        <p:spPr>
          <a:xfrm>
            <a:off x="143531" y="1602223"/>
            <a:ext cx="6104468" cy="3217582"/>
          </a:xfrm>
          <a:prstGeom prst="rect">
            <a:avLst/>
          </a:prstGeom>
        </p:spPr>
      </p:pic>
      <p:pic>
        <p:nvPicPr>
          <p:cNvPr id="5" name="Picture 4">
            <a:extLst>
              <a:ext uri="{FF2B5EF4-FFF2-40B4-BE49-F238E27FC236}">
                <a16:creationId xmlns:a16="http://schemas.microsoft.com/office/drawing/2014/main" id="{DE33ED94-9A58-D581-0754-2E039FE01C36}"/>
              </a:ext>
            </a:extLst>
          </p:cNvPr>
          <p:cNvPicPr>
            <a:picLocks noChangeAspect="1"/>
          </p:cNvPicPr>
          <p:nvPr/>
        </p:nvPicPr>
        <p:blipFill>
          <a:blip r:embed="rId5"/>
          <a:stretch>
            <a:fillRect/>
          </a:stretch>
        </p:blipFill>
        <p:spPr>
          <a:xfrm>
            <a:off x="6577309" y="3575555"/>
            <a:ext cx="5471160" cy="2890424"/>
          </a:xfrm>
          <a:prstGeom prst="rect">
            <a:avLst/>
          </a:prstGeom>
        </p:spPr>
      </p:pic>
    </p:spTree>
    <p:extLst>
      <p:ext uri="{BB962C8B-B14F-4D97-AF65-F5344CB8AC3E}">
        <p14:creationId xmlns:p14="http://schemas.microsoft.com/office/powerpoint/2010/main" val="3165355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3966F6-17BA-0C07-A39E-A7BE7E06E933}"/>
            </a:ext>
          </a:extLst>
        </p:cNvPr>
        <p:cNvGrpSpPr/>
        <p:nvPr/>
      </p:nvGrpSpPr>
      <p:grpSpPr>
        <a:xfrm>
          <a:off x="0" y="0"/>
          <a:ext cx="0" cy="0"/>
          <a:chOff x="0" y="0"/>
          <a:chExt cx="0" cy="0"/>
        </a:xfrm>
      </p:grpSpPr>
      <p:sp>
        <p:nvSpPr>
          <p:cNvPr id="3086" name="Rectangle 3085">
            <a:extLst>
              <a:ext uri="{FF2B5EF4-FFF2-40B4-BE49-F238E27FC236}">
                <a16:creationId xmlns:a16="http://schemas.microsoft.com/office/drawing/2014/main" id="{CDC455E2-E645-B418-7B57-ABB93E0A4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8" name="Group 3087">
            <a:extLst>
              <a:ext uri="{FF2B5EF4-FFF2-40B4-BE49-F238E27FC236}">
                <a16:creationId xmlns:a16="http://schemas.microsoft.com/office/drawing/2014/main" id="{7FEA2F8B-0506-65D8-768E-F832427F4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5AB31D9E-1BEB-2696-3F27-DA65B893F8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BC3102BF-6C8D-09D6-95AD-728ADA2C0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DD1FBBE8-5BD9-B8F8-B10A-26E57A8C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25FAE897-244E-7076-BEB5-034BE0E8BED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E7CD30A1-2DF2-9372-7586-C104D6092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D16C9AA1-76A3-FD65-0FE5-A65808C8D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1529D463-0513-55D3-8768-03B119001C73}"/>
              </a:ext>
            </a:extLst>
          </p:cNvPr>
          <p:cNvSpPr>
            <a:spLocks noGrp="1"/>
          </p:cNvSpPr>
          <p:nvPr>
            <p:ph type="ctrTitle"/>
          </p:nvPr>
        </p:nvSpPr>
        <p:spPr>
          <a:xfrm>
            <a:off x="293699" y="393761"/>
            <a:ext cx="10870829" cy="5528067"/>
          </a:xfrm>
        </p:spPr>
        <p:txBody>
          <a:bodyPr>
            <a:noAutofit/>
          </a:bodyPr>
          <a:lstStyle/>
          <a:p>
            <a:pPr algn="l"/>
            <a:r>
              <a:rPr lang="en-IN" sz="1800" b="1" dirty="0">
                <a:solidFill>
                  <a:schemeClr val="bg1"/>
                </a:solidFill>
              </a:rPr>
              <a:t>Signal Generation and </a:t>
            </a:r>
            <a:r>
              <a:rPr lang="en-IN" sz="1800" b="1" dirty="0" err="1">
                <a:solidFill>
                  <a:schemeClr val="bg1"/>
                </a:solidFill>
              </a:rPr>
              <a:t>Backtesting</a:t>
            </a:r>
            <a:r>
              <a:rPr lang="en-IN" sz="1800" b="1" dirty="0">
                <a:solidFill>
                  <a:schemeClr val="bg1"/>
                </a:solidFill>
              </a:rPr>
              <a:t>-</a:t>
            </a:r>
            <a:br>
              <a:rPr lang="en-IN" sz="1800" dirty="0">
                <a:solidFill>
                  <a:schemeClr val="bg1"/>
                </a:solidFill>
              </a:rPr>
            </a:br>
            <a:br>
              <a:rPr lang="en-IN" sz="1800" dirty="0">
                <a:solidFill>
                  <a:schemeClr val="bg1"/>
                </a:solidFill>
              </a:rPr>
            </a:br>
            <a:r>
              <a:rPr lang="en-IN" sz="1800" dirty="0">
                <a:solidFill>
                  <a:schemeClr val="bg1"/>
                </a:solidFill>
              </a:rPr>
              <a:t>We developed and evaluated trading strategies using a structured, multi-phase approach that integrates predictive modelling and robust testing frameworks. The core objective was to design strategies that leverage both traditional technical indicators and machine learning predictions to improve trading outcomes while managing risks effectively.</a:t>
            </a:r>
            <a:br>
              <a:rPr lang="en-IN" sz="1800" dirty="0">
                <a:solidFill>
                  <a:schemeClr val="bg1"/>
                </a:solidFill>
              </a:rPr>
            </a:br>
            <a:r>
              <a:rPr lang="en-IN" sz="1800" dirty="0">
                <a:solidFill>
                  <a:schemeClr val="bg1"/>
                </a:solidFill>
              </a:rPr>
              <a:t>Our trading strategy was built in two phases:</a:t>
            </a:r>
            <a:br>
              <a:rPr lang="en-IN" sz="1800" dirty="0">
                <a:solidFill>
                  <a:schemeClr val="bg1"/>
                </a:solidFill>
              </a:rPr>
            </a:br>
            <a:br>
              <a:rPr lang="en-IN" sz="1800" dirty="0">
                <a:solidFill>
                  <a:schemeClr val="bg1"/>
                </a:solidFill>
              </a:rPr>
            </a:br>
            <a:r>
              <a:rPr lang="en-IN" sz="1800" b="1" dirty="0">
                <a:solidFill>
                  <a:srgbClr val="FFFF00"/>
                </a:solidFill>
              </a:rPr>
              <a:t>Phase 1</a:t>
            </a:r>
            <a:r>
              <a:rPr lang="en-IN" sz="1800" dirty="0">
                <a:solidFill>
                  <a:schemeClr val="bg1"/>
                </a:solidFill>
              </a:rPr>
              <a:t>: We applied momentum and MACD indicators to both historical price data and LSTM-predicted prices. This allowed us to assess the impact of machine learning predictions on traditional trading signals.</a:t>
            </a:r>
            <a:br>
              <a:rPr lang="en-IN" sz="1800" dirty="0">
                <a:solidFill>
                  <a:schemeClr val="bg1"/>
                </a:solidFill>
              </a:rPr>
            </a:br>
            <a:br>
              <a:rPr lang="en-IN" sz="1800" dirty="0">
                <a:solidFill>
                  <a:schemeClr val="bg1"/>
                </a:solidFill>
              </a:rPr>
            </a:br>
            <a:r>
              <a:rPr lang="en-IN" sz="1800" b="1" dirty="0">
                <a:solidFill>
                  <a:srgbClr val="FFFF00"/>
                </a:solidFill>
              </a:rPr>
              <a:t>Phase 2</a:t>
            </a:r>
            <a:r>
              <a:rPr lang="en-IN" sz="1800" dirty="0">
                <a:solidFill>
                  <a:schemeClr val="bg1"/>
                </a:solidFill>
              </a:rPr>
              <a:t>: We enhanced the LSTM-based strategies by incorporating trailing stop mechanisms to dynamically manage risk and lock in profits during volatile market conditions.</a:t>
            </a:r>
            <a:br>
              <a:rPr lang="en-IN" sz="1800" dirty="0">
                <a:solidFill>
                  <a:schemeClr val="bg1"/>
                </a:solidFill>
              </a:rPr>
            </a:br>
            <a:br>
              <a:rPr lang="en-IN" sz="1800" dirty="0">
                <a:solidFill>
                  <a:schemeClr val="bg1"/>
                </a:solidFill>
              </a:rPr>
            </a:br>
            <a:r>
              <a:rPr lang="en-IN" sz="1800" dirty="0">
                <a:solidFill>
                  <a:schemeClr val="bg1"/>
                </a:solidFill>
              </a:rPr>
              <a:t>To validate these strategies, we employed a comprehensive backtesting framework. The process involved:</a:t>
            </a:r>
            <a:br>
              <a:rPr lang="en-IN" sz="1800" dirty="0">
                <a:solidFill>
                  <a:schemeClr val="bg1"/>
                </a:solidFill>
              </a:rPr>
            </a:br>
            <a:r>
              <a:rPr lang="en-IN" sz="1800" b="1" dirty="0">
                <a:solidFill>
                  <a:srgbClr val="FFFF00"/>
                </a:solidFill>
              </a:rPr>
              <a:t>Signal Generation</a:t>
            </a:r>
            <a:r>
              <a:rPr lang="en-IN" sz="1800" dirty="0">
                <a:solidFill>
                  <a:schemeClr val="bg1"/>
                </a:solidFill>
              </a:rPr>
              <a:t>: Using calculated indicators or LSTM predictions to define buy, sell, and hold signals.</a:t>
            </a:r>
            <a:br>
              <a:rPr lang="en-IN" sz="1800" dirty="0">
                <a:solidFill>
                  <a:schemeClr val="bg1"/>
                </a:solidFill>
              </a:rPr>
            </a:br>
            <a:r>
              <a:rPr lang="en-IN" sz="1800" b="1" dirty="0">
                <a:solidFill>
                  <a:srgbClr val="FFFF00"/>
                </a:solidFill>
              </a:rPr>
              <a:t>Trade Execution</a:t>
            </a:r>
            <a:r>
              <a:rPr lang="en-IN" sz="1800" dirty="0">
                <a:solidFill>
                  <a:schemeClr val="bg1"/>
                </a:solidFill>
              </a:rPr>
              <a:t>: Simulating trades based on these signals, with clear entry and exit rules.</a:t>
            </a:r>
            <a:br>
              <a:rPr lang="en-IN" sz="1800" dirty="0">
                <a:solidFill>
                  <a:schemeClr val="bg1"/>
                </a:solidFill>
              </a:rPr>
            </a:br>
            <a:r>
              <a:rPr lang="en-IN" sz="1800" b="1" dirty="0">
                <a:solidFill>
                  <a:srgbClr val="FFFF00"/>
                </a:solidFill>
              </a:rPr>
              <a:t>Performance Evaluation</a:t>
            </a:r>
            <a:r>
              <a:rPr lang="en-IN" sz="1800" dirty="0">
                <a:solidFill>
                  <a:schemeClr val="bg1"/>
                </a:solidFill>
              </a:rPr>
              <a:t>: Measuring key metrics such as cumulative returns, Sharpe ratio, and maximum drawdown to assess the profitability and reliability of each strategy.</a:t>
            </a:r>
            <a:br>
              <a:rPr lang="en-IN" sz="1800" dirty="0">
                <a:solidFill>
                  <a:schemeClr val="bg1"/>
                </a:solidFill>
              </a:rPr>
            </a:br>
            <a:br>
              <a:rPr lang="en-US" sz="1800" dirty="0">
                <a:solidFill>
                  <a:schemeClr val="bg1"/>
                </a:solidFill>
                <a:latin typeface="Arial" panose="020B0604020202020204" pitchFamily="34" charset="0"/>
                <a:cs typeface="Arial" panose="020B0604020202020204" pitchFamily="34" charset="0"/>
              </a:rPr>
            </a:b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113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868B01-A272-376D-BEB2-9F85E03A4943}"/>
            </a:ext>
          </a:extLst>
        </p:cNvPr>
        <p:cNvGrpSpPr/>
        <p:nvPr/>
      </p:nvGrpSpPr>
      <p:grpSpPr>
        <a:xfrm>
          <a:off x="0" y="0"/>
          <a:ext cx="0" cy="0"/>
          <a:chOff x="0" y="0"/>
          <a:chExt cx="0" cy="0"/>
        </a:xfrm>
      </p:grpSpPr>
      <p:sp>
        <p:nvSpPr>
          <p:cNvPr id="3086" name="Rectangle 3085">
            <a:extLst>
              <a:ext uri="{FF2B5EF4-FFF2-40B4-BE49-F238E27FC236}">
                <a16:creationId xmlns:a16="http://schemas.microsoft.com/office/drawing/2014/main" id="{99462BD9-8EF9-B8D2-FE2F-0873CC8D2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8" name="Group 3087">
            <a:extLst>
              <a:ext uri="{FF2B5EF4-FFF2-40B4-BE49-F238E27FC236}">
                <a16:creationId xmlns:a16="http://schemas.microsoft.com/office/drawing/2014/main" id="{7C198EA2-ABF8-2A62-84B0-0A60020E8C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3089" name="Group 3088">
              <a:extLst>
                <a:ext uri="{FF2B5EF4-FFF2-40B4-BE49-F238E27FC236}">
                  <a16:creationId xmlns:a16="http://schemas.microsoft.com/office/drawing/2014/main" id="{23C5E6B4-4A91-C0CE-4495-31015467FF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3093" name="Freeform: Shape 3092">
                <a:extLst>
                  <a:ext uri="{FF2B5EF4-FFF2-40B4-BE49-F238E27FC236}">
                    <a16:creationId xmlns:a16="http://schemas.microsoft.com/office/drawing/2014/main" id="{DF24A184-C94A-3A68-A96C-17739677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4" name="Freeform: Shape 3093">
                <a:extLst>
                  <a:ext uri="{FF2B5EF4-FFF2-40B4-BE49-F238E27FC236}">
                    <a16:creationId xmlns:a16="http://schemas.microsoft.com/office/drawing/2014/main" id="{6E6727B5-A2B6-9ADB-F521-C9862BBE6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90" name="Group 3089">
              <a:extLst>
                <a:ext uri="{FF2B5EF4-FFF2-40B4-BE49-F238E27FC236}">
                  <a16:creationId xmlns:a16="http://schemas.microsoft.com/office/drawing/2014/main" id="{82FC922B-3601-5367-D7BD-126CBE73553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3091" name="Freeform: Shape 3090">
                <a:extLst>
                  <a:ext uri="{FF2B5EF4-FFF2-40B4-BE49-F238E27FC236}">
                    <a16:creationId xmlns:a16="http://schemas.microsoft.com/office/drawing/2014/main" id="{CA85A2D0-A586-4581-A14A-F17DA8681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2" name="Freeform: Shape 3091">
                <a:extLst>
                  <a:ext uri="{FF2B5EF4-FFF2-40B4-BE49-F238E27FC236}">
                    <a16:creationId xmlns:a16="http://schemas.microsoft.com/office/drawing/2014/main" id="{0627C612-A643-D2EB-D69D-C38C6589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B4808DD3-08EA-6C1E-0F59-D5A9A6238D09}"/>
              </a:ext>
            </a:extLst>
          </p:cNvPr>
          <p:cNvSpPr>
            <a:spLocks noGrp="1"/>
          </p:cNvSpPr>
          <p:nvPr>
            <p:ph type="ctrTitle"/>
          </p:nvPr>
        </p:nvSpPr>
        <p:spPr>
          <a:xfrm>
            <a:off x="293699" y="393761"/>
            <a:ext cx="10870829" cy="4684676"/>
          </a:xfrm>
        </p:spPr>
        <p:txBody>
          <a:bodyPr>
            <a:noAutofit/>
          </a:bodyPr>
          <a:lstStyle/>
          <a:p>
            <a:pPr algn="l"/>
            <a:r>
              <a:rPr lang="en-IN" sz="2400" b="1" dirty="0">
                <a:solidFill>
                  <a:schemeClr val="bg1"/>
                </a:solidFill>
              </a:rPr>
              <a:t>Phase 1 - Momentum Without LSTM Predictions</a:t>
            </a:r>
            <a:br>
              <a:rPr lang="en-IN" sz="2000" dirty="0">
                <a:solidFill>
                  <a:schemeClr val="bg1"/>
                </a:solidFill>
              </a:rPr>
            </a:br>
            <a:br>
              <a:rPr lang="en-US" sz="2000" dirty="0">
                <a:solidFill>
                  <a:schemeClr val="bg1"/>
                </a:solidFill>
                <a:latin typeface="Arial" panose="020B0604020202020204" pitchFamily="34" charset="0"/>
                <a:cs typeface="Arial" panose="020B0604020202020204" pitchFamily="34" charset="0"/>
              </a:rPr>
            </a:br>
            <a:r>
              <a:rPr lang="en-IN" sz="1600" dirty="0">
                <a:solidFill>
                  <a:schemeClr val="bg1"/>
                </a:solidFill>
                <a:latin typeface="Arial" panose="020B0604020202020204" pitchFamily="34" charset="0"/>
                <a:cs typeface="Arial" panose="020B0604020202020204" pitchFamily="34" charset="0"/>
              </a:rPr>
              <a:t>W</a:t>
            </a:r>
            <a:r>
              <a:rPr lang="en-IN" sz="1600" dirty="0">
                <a:solidFill>
                  <a:schemeClr val="bg1"/>
                </a:solidFill>
              </a:rPr>
              <a:t>e implemented a momentum-based trading strategy without using LSTM predictions to establish a baseline for comparison</a:t>
            </a:r>
            <a:br>
              <a:rPr lang="en-IN" sz="1600" dirty="0">
                <a:solidFill>
                  <a:schemeClr val="bg1"/>
                </a:solidFill>
              </a:rPr>
            </a:br>
            <a:br>
              <a:rPr lang="en-IN" sz="1600" dirty="0">
                <a:solidFill>
                  <a:schemeClr val="bg1"/>
                </a:solidFill>
              </a:rPr>
            </a:br>
            <a:r>
              <a:rPr lang="en-IN" sz="1600" b="1" dirty="0">
                <a:solidFill>
                  <a:schemeClr val="bg1"/>
                </a:solidFill>
              </a:rPr>
              <a:t>Momentum Calculation</a:t>
            </a:r>
            <a:r>
              <a:rPr lang="en-IN" sz="1600" dirty="0">
                <a:solidFill>
                  <a:schemeClr val="bg1"/>
                </a:solidFill>
              </a:rPr>
              <a:t>: Momentum was calculated as the difference between the current closing price and the closing price n periods ago:</a:t>
            </a:r>
            <a:br>
              <a:rPr lang="en-IN" sz="1600" dirty="0">
                <a:solidFill>
                  <a:schemeClr val="bg1"/>
                </a:solidFill>
              </a:rPr>
            </a:br>
            <a:r>
              <a:rPr lang="en-IN" sz="1600" dirty="0">
                <a:solidFill>
                  <a:schemeClr val="bg1"/>
                </a:solidFill>
              </a:rPr>
              <a:t>Momentum=Close(t)−Close(t−n)</a:t>
            </a:r>
            <a:br>
              <a:rPr lang="en-IN" sz="1600" dirty="0">
                <a:solidFill>
                  <a:schemeClr val="bg1"/>
                </a:solidFill>
              </a:rPr>
            </a:br>
            <a:r>
              <a:rPr lang="en-IN" sz="1600" dirty="0">
                <a:solidFill>
                  <a:schemeClr val="bg1"/>
                </a:solidFill>
              </a:rPr>
              <a:t>We tested different look-back periods (n) to balance responsiveness and noise.</a:t>
            </a:r>
            <a:br>
              <a:rPr lang="en-IN" sz="1600" dirty="0">
                <a:solidFill>
                  <a:schemeClr val="bg1"/>
                </a:solidFill>
              </a:rPr>
            </a:br>
            <a:br>
              <a:rPr lang="en-IN" sz="1600" dirty="0">
                <a:solidFill>
                  <a:schemeClr val="bg1"/>
                </a:solidFill>
              </a:rPr>
            </a:br>
            <a:r>
              <a:rPr lang="en-IN" sz="1600" b="1" dirty="0">
                <a:solidFill>
                  <a:schemeClr val="bg1"/>
                </a:solidFill>
              </a:rPr>
              <a:t>Signal Generation</a:t>
            </a:r>
            <a:r>
              <a:rPr lang="en-IN" sz="1600" dirty="0">
                <a:solidFill>
                  <a:schemeClr val="bg1"/>
                </a:solidFill>
              </a:rPr>
              <a:t>:</a:t>
            </a:r>
            <a:br>
              <a:rPr lang="en-IN" sz="1600" dirty="0">
                <a:solidFill>
                  <a:schemeClr val="bg1"/>
                </a:solidFill>
              </a:rPr>
            </a:br>
            <a:r>
              <a:rPr lang="en-IN" sz="1600" b="1" dirty="0">
                <a:solidFill>
                  <a:schemeClr val="bg1"/>
                </a:solidFill>
              </a:rPr>
              <a:t>Buy Signal</a:t>
            </a:r>
            <a:r>
              <a:rPr lang="en-IN" sz="1600" dirty="0">
                <a:solidFill>
                  <a:schemeClr val="bg1"/>
                </a:solidFill>
              </a:rPr>
              <a:t> (1): Generated when momentum &gt; 0 (indicating upward trends).</a:t>
            </a:r>
            <a:br>
              <a:rPr lang="en-IN" sz="1600" dirty="0">
                <a:solidFill>
                  <a:schemeClr val="bg1"/>
                </a:solidFill>
              </a:rPr>
            </a:br>
            <a:r>
              <a:rPr lang="en-IN" sz="1600" b="1" dirty="0">
                <a:solidFill>
                  <a:schemeClr val="bg1"/>
                </a:solidFill>
              </a:rPr>
              <a:t>Sell Signal</a:t>
            </a:r>
            <a:r>
              <a:rPr lang="en-IN" sz="1600" dirty="0">
                <a:solidFill>
                  <a:schemeClr val="bg1"/>
                </a:solidFill>
              </a:rPr>
              <a:t> (-1): Generated when momentum &lt; 0 (indicating downward trends).</a:t>
            </a:r>
            <a:br>
              <a:rPr lang="en-IN" sz="1600" dirty="0">
                <a:solidFill>
                  <a:schemeClr val="bg1"/>
                </a:solidFill>
              </a:rPr>
            </a:br>
            <a:r>
              <a:rPr lang="en-IN" sz="1600" b="1" dirty="0">
                <a:solidFill>
                  <a:schemeClr val="bg1"/>
                </a:solidFill>
              </a:rPr>
              <a:t>Hold Signal</a:t>
            </a:r>
            <a:r>
              <a:rPr lang="en-IN" sz="1600" dirty="0">
                <a:solidFill>
                  <a:schemeClr val="bg1"/>
                </a:solidFill>
              </a:rPr>
              <a:t> (0): Generated when momentum = 0.</a:t>
            </a:r>
            <a:br>
              <a:rPr lang="en-IN" sz="1600" dirty="0">
                <a:solidFill>
                  <a:schemeClr val="bg1"/>
                </a:solidFill>
              </a:rPr>
            </a:br>
            <a:br>
              <a:rPr lang="en-IN" sz="1600" dirty="0">
                <a:solidFill>
                  <a:schemeClr val="bg1"/>
                </a:solidFill>
              </a:rPr>
            </a:br>
            <a:r>
              <a:rPr lang="en-IN" sz="1600" b="1" dirty="0">
                <a:solidFill>
                  <a:schemeClr val="bg1"/>
                </a:solidFill>
              </a:rPr>
              <a:t>Backtesting</a:t>
            </a:r>
            <a:r>
              <a:rPr lang="en-IN" sz="1600" dirty="0">
                <a:solidFill>
                  <a:schemeClr val="bg1"/>
                </a:solidFill>
              </a:rPr>
              <a:t>: We simulated trades based on the generated signals:</a:t>
            </a:r>
            <a:br>
              <a:rPr lang="en-IN" sz="1600" dirty="0">
                <a:solidFill>
                  <a:schemeClr val="bg1"/>
                </a:solidFill>
              </a:rPr>
            </a:br>
            <a:r>
              <a:rPr lang="en-IN" sz="1600" dirty="0">
                <a:solidFill>
                  <a:schemeClr val="bg1"/>
                </a:solidFill>
              </a:rPr>
              <a:t>Opened long positions on buy signals and short positions on sell signals.</a:t>
            </a:r>
            <a:br>
              <a:rPr lang="en-IN" sz="1600" dirty="0">
                <a:solidFill>
                  <a:schemeClr val="bg1"/>
                </a:solidFill>
              </a:rPr>
            </a:br>
            <a:r>
              <a:rPr lang="en-IN" sz="1600" dirty="0">
                <a:solidFill>
                  <a:schemeClr val="bg1"/>
                </a:solidFill>
              </a:rPr>
              <a:t>Closed positions when the signal reversed.</a:t>
            </a:r>
            <a:br>
              <a:rPr lang="en-IN" sz="1600" dirty="0">
                <a:solidFill>
                  <a:schemeClr val="bg1"/>
                </a:solidFill>
              </a:rPr>
            </a:br>
            <a:r>
              <a:rPr lang="en-IN" sz="1600" dirty="0">
                <a:solidFill>
                  <a:schemeClr val="bg1"/>
                </a:solidFill>
              </a:rPr>
              <a:t>Evaluated performance using metrics like cumulative returns, Sharpe ratio, and maximum drawdown</a:t>
            </a:r>
            <a:br>
              <a:rPr lang="en-IN" sz="800" dirty="0">
                <a:solidFill>
                  <a:schemeClr val="bg1"/>
                </a:solidFill>
              </a:rPr>
            </a:br>
            <a:br>
              <a:rPr lang="en-IN" sz="1100" dirty="0">
                <a:solidFill>
                  <a:schemeClr val="bg1"/>
                </a:solidFill>
              </a:rPr>
            </a:br>
            <a:br>
              <a:rPr lang="en-IN" sz="1100" dirty="0">
                <a:solidFill>
                  <a:schemeClr val="bg1"/>
                </a:solidFill>
              </a:rPr>
            </a:b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881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A37339-D820-DE83-CBDB-88EC1801ED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1F59A-7956-9CF7-BB3C-7DF89FE55AC3}"/>
              </a:ext>
            </a:extLst>
          </p:cNvPr>
          <p:cNvSpPr>
            <a:spLocks noGrp="1"/>
          </p:cNvSpPr>
          <p:nvPr>
            <p:ph type="ctrTitle"/>
          </p:nvPr>
        </p:nvSpPr>
        <p:spPr>
          <a:xfrm>
            <a:off x="286089" y="2435820"/>
            <a:ext cx="3200400" cy="2387600"/>
          </a:xfrm>
        </p:spPr>
        <p:txBody>
          <a:bodyPr>
            <a:normAutofit/>
          </a:bodyPr>
          <a:lstStyle/>
          <a:p>
            <a:pPr algn="l"/>
            <a:r>
              <a:rPr lang="en-IN" sz="1900" b="1" dirty="0"/>
              <a:t>Phase 1 - Momentum Without LSTM Predictions (Results)</a:t>
            </a:r>
            <a:br>
              <a:rPr lang="en-IN" sz="1900" dirty="0"/>
            </a:br>
            <a:br>
              <a:rPr lang="en-US" sz="1900" dirty="0">
                <a:latin typeface="Arial" panose="020B0604020202020204" pitchFamily="34" charset="0"/>
                <a:cs typeface="Arial" panose="020B0604020202020204" pitchFamily="34" charset="0"/>
              </a:rPr>
            </a:br>
            <a:br>
              <a:rPr lang="en-IN" sz="1900" dirty="0"/>
            </a:br>
            <a:br>
              <a:rPr lang="en-IN" sz="1900" dirty="0"/>
            </a:br>
            <a:br>
              <a:rPr lang="en-IN" sz="1900" dirty="0"/>
            </a:br>
            <a:endParaRPr lang="en-US" sz="1900" dirty="0">
              <a:latin typeface="Arial" panose="020B0604020202020204" pitchFamily="34" charset="0"/>
              <a:cs typeface="Arial" panose="020B0604020202020204" pitchFamily="34" charset="0"/>
            </a:endParaRPr>
          </a:p>
        </p:txBody>
      </p:sp>
      <p:pic>
        <p:nvPicPr>
          <p:cNvPr id="3" name="Picture 2" descr="A graph with numbers and lines&#10;&#10;Description automatically generated">
            <a:extLst>
              <a:ext uri="{FF2B5EF4-FFF2-40B4-BE49-F238E27FC236}">
                <a16:creationId xmlns:a16="http://schemas.microsoft.com/office/drawing/2014/main" id="{17B1C0E3-C137-F3C4-80A2-C9ECEA1B392E}"/>
              </a:ext>
            </a:extLst>
          </p:cNvPr>
          <p:cNvPicPr>
            <a:picLocks noChangeAspect="1"/>
          </p:cNvPicPr>
          <p:nvPr/>
        </p:nvPicPr>
        <p:blipFill>
          <a:blip r:embed="rId2"/>
          <a:srcRect l="4239" r="4" b="4"/>
          <a:stretch/>
        </p:blipFill>
        <p:spPr>
          <a:xfrm>
            <a:off x="3889829" y="174175"/>
            <a:ext cx="3640833" cy="1917418"/>
          </a:xfrm>
          <a:prstGeom prst="rect">
            <a:avLst/>
          </a:prstGeom>
        </p:spPr>
      </p:pic>
      <p:pic>
        <p:nvPicPr>
          <p:cNvPr id="6" name="Picture 5">
            <a:extLst>
              <a:ext uri="{FF2B5EF4-FFF2-40B4-BE49-F238E27FC236}">
                <a16:creationId xmlns:a16="http://schemas.microsoft.com/office/drawing/2014/main" id="{7428A9FE-DD97-5589-3628-5EC72E7D0FC5}"/>
              </a:ext>
            </a:extLst>
          </p:cNvPr>
          <p:cNvPicPr>
            <a:picLocks noChangeAspect="1"/>
          </p:cNvPicPr>
          <p:nvPr/>
        </p:nvPicPr>
        <p:blipFill>
          <a:blip r:embed="rId3"/>
          <a:srcRect l="1094" r="2" b="2"/>
          <a:stretch/>
        </p:blipFill>
        <p:spPr>
          <a:xfrm>
            <a:off x="3706705" y="2387513"/>
            <a:ext cx="3742883" cy="2043511"/>
          </a:xfrm>
          <a:prstGeom prst="rect">
            <a:avLst/>
          </a:prstGeom>
        </p:spPr>
      </p:pic>
      <p:pic>
        <p:nvPicPr>
          <p:cNvPr id="5" name="Picture 4">
            <a:extLst>
              <a:ext uri="{FF2B5EF4-FFF2-40B4-BE49-F238E27FC236}">
                <a16:creationId xmlns:a16="http://schemas.microsoft.com/office/drawing/2014/main" id="{899ABD9F-10B1-61BD-7E41-F5683006F93E}"/>
              </a:ext>
            </a:extLst>
          </p:cNvPr>
          <p:cNvPicPr>
            <a:picLocks noChangeAspect="1"/>
          </p:cNvPicPr>
          <p:nvPr/>
        </p:nvPicPr>
        <p:blipFill>
          <a:blip r:embed="rId4"/>
          <a:srcRect l="6487" r="3" b="3"/>
          <a:stretch/>
        </p:blipFill>
        <p:spPr>
          <a:xfrm>
            <a:off x="7564657" y="174175"/>
            <a:ext cx="4627343" cy="3254826"/>
          </a:xfrm>
          <a:prstGeom prst="rect">
            <a:avLst/>
          </a:prstGeom>
        </p:spPr>
      </p:pic>
      <p:pic>
        <p:nvPicPr>
          <p:cNvPr id="4" name="Picture 3">
            <a:extLst>
              <a:ext uri="{FF2B5EF4-FFF2-40B4-BE49-F238E27FC236}">
                <a16:creationId xmlns:a16="http://schemas.microsoft.com/office/drawing/2014/main" id="{49A7E078-EB76-6F65-CD2D-09E61E789A42}"/>
              </a:ext>
            </a:extLst>
          </p:cNvPr>
          <p:cNvPicPr>
            <a:picLocks noChangeAspect="1"/>
          </p:cNvPicPr>
          <p:nvPr/>
        </p:nvPicPr>
        <p:blipFill>
          <a:blip r:embed="rId5"/>
          <a:srcRect l="3488" r="2" b="2"/>
          <a:stretch/>
        </p:blipFill>
        <p:spPr>
          <a:xfrm>
            <a:off x="3706705" y="4766408"/>
            <a:ext cx="3823957" cy="2139563"/>
          </a:xfrm>
          <a:prstGeom prst="rect">
            <a:avLst/>
          </a:prstGeom>
        </p:spPr>
      </p:pic>
      <p:cxnSp>
        <p:nvCxnSpPr>
          <p:cNvPr id="23" name="Straight Connector 22">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24B6E7C-997B-9001-AA70-9D4452D7EC67}"/>
              </a:ext>
            </a:extLst>
          </p:cNvPr>
          <p:cNvPicPr>
            <a:picLocks noChangeAspect="1"/>
          </p:cNvPicPr>
          <p:nvPr/>
        </p:nvPicPr>
        <p:blipFill>
          <a:blip r:embed="rId6"/>
          <a:srcRect l="5576" r="2" b="2"/>
          <a:stretch/>
        </p:blipFill>
        <p:spPr>
          <a:xfrm>
            <a:off x="7690095" y="3509963"/>
            <a:ext cx="4501905" cy="3343874"/>
          </a:xfrm>
          <a:prstGeom prst="rect">
            <a:avLst/>
          </a:prstGeom>
        </p:spPr>
      </p:pic>
    </p:spTree>
    <p:extLst>
      <p:ext uri="{BB962C8B-B14F-4D97-AF65-F5344CB8AC3E}">
        <p14:creationId xmlns:p14="http://schemas.microsoft.com/office/powerpoint/2010/main" val="52912276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1034</TotalTime>
  <Words>2707</Words>
  <Application>Microsoft Macintosh PowerPoint</Application>
  <PresentationFormat>Widescreen</PresentationFormat>
  <Paragraphs>192</Paragraphs>
  <Slides>19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Amasis MT Pro Black</vt:lpstr>
      <vt:lpstr>Aptos</vt:lpstr>
      <vt:lpstr>Aptos Display</vt:lpstr>
      <vt:lpstr>Aptos Narrow</vt:lpstr>
      <vt:lpstr>Arial</vt:lpstr>
      <vt:lpstr>Office Theme</vt:lpstr>
      <vt:lpstr>Machine Learning for Price Prediction</vt:lpstr>
      <vt:lpstr>Objective: In this project, our goal is to design and implement a machine learning-based trading strategy using LSTM (Long Short-Term Memory) models. Specifically, we aim to predict future asset prices and generate buy/sell signals for effective portfolio management.  Project Plan: Data Preparation: We start with time-series datasets for multiple assets, perform data cleaning, and create relevant technical indicators to enhance model robustness.  Model Training: Train individual LSTM models on historical price data for each asset to capture patterns and predict future prices.  Signal Generation: Based on model predictions, generate buy/sell signals to simulate a trading strategy.  Back testing and Evaluation: Test the effectiveness of our trading strategy by calculating cumulative returns and analyzing performance metrics.  Upon successful completion of this project it will help in decision making- By predicting price trends, our model provides actionable buy/sell signals, enabling more informed trading decisions. </vt:lpstr>
      <vt:lpstr>Data Preparation-  Assets Selected- BTCUSD, ETHUSD, USA500.IDXUSD, XAUUSD, OJUICE.CMDUSX  Reason for selecting these assets- Assets for LSTM must be volatile. We chose a diverse set of assets from different markets (cryptocurrency, stock index, precious metals, and agricultural commodities) to build a more robust, multi-asset trading strategy. This diversity helps test the model’s ability to adapt to different market behaviors and volatility patterns.  Preparation steps-  1. Datetime Conversion: Parsed and standardized datetime format to ensure accurate time series alignment.  2. Feature Engineering- Technical Indicators: Added key indicators like Moving Averages (10, 50, 200 periods), Volatility, and Relative Strength Index (RSI). These indicators provide additional context about price trends, momentum, and market strength, which help improve model performance.  3. Scaling: Scaled features using MinMaxScaler to normalize data between 0 and 1. LSTM models perform better with normalized data, allowing the model to focus on patterns rather than raw values.  4. Sequence Creation: Transformed data into sequences of 60-time steps, creating input-output pairs for the LSTM model. This step allows the model to understand temporal dependencies and predict future prices based on historical patterns.</vt:lpstr>
      <vt:lpstr>Data Quality Checks-  1. Handling of NaN values- NaN values appear when we did feature engineering due to rolling window calculations in feature engineering, especially technical indicators like Moving Averages and RSI, that require past data points  2. Sequence Integrity check- After data preparation, we converted the time series data into sequences to train the LSTM model. To ensure that each sequence and its corresponding target (the next price point) were aligned correctly, we performed a sequence alignment test.  For each asset, we plotted the first sequence of prices alongside its target price. The sequence consists of the last 60 price points, and the target price is the next data point the model aims to predict.   3. Visualization- Blue line represents the Close prices in first sequence. Red line represents the target price that follows the sequence. As red dashed line aligns well with the trajectory of the blue line, confirming that the sequence aligns with its expected target. This alignment test verifies that our data sequencing is correctly implemented, ensuring accurate learning by the LSTM model.</vt:lpstr>
      <vt:lpstr>Model Training-   1. We trained a separate LSTM model for each of the five selected assets (BTCUSD, ETHUSD, USA500.IDXUSD, XAUUSD, OJUICE.CMDUSX). Each model is customized to learn the unique patterns and trends in its respective asset’s price data.  2. Each model consists of two LSTM layers with 50 units each. This architecture is effective for capturing time dependencies in sequential data, allowing the model to understand past price movements and predict future ones.  3. A single Dense Layer with one neuron is used as output layer to predict next close price  4. Optimizer used is Adam and loss function implemented is – Mean Squared Error as it is standard for regression tasks and focuses on minimizing the average squared difference between the predicted and actual prices.   5. Epoch per model- Each model was trained for 20 epochs. This number of epochs strikes a balance between sufficient learning and avoiding overfitting, given the relatively large datasets and hourly data frequency. Batch size of 32 is chosen.  6. To make it more robust we have used a 20% Validation Set to avoid overfitting.    </vt:lpstr>
      <vt:lpstr>Model Evaluation-   For each asset we have plotted the model’s predicted Close price (Orange) alongside the actual close price (Blue) in the test set. This allows to assess how well our model works.    </vt:lpstr>
      <vt:lpstr>Signal Generation and Backtesting-  We developed and evaluated trading strategies using a structured, multi-phase approach that integrates predictive modelling and robust testing frameworks. The core objective was to design strategies that leverage both traditional technical indicators and machine learning predictions to improve trading outcomes while managing risks effectively. Our trading strategy was built in two phases:  Phase 1: We applied momentum and MACD indicators to both historical price data and LSTM-predicted prices. This allowed us to assess the impact of machine learning predictions on traditional trading signals.  Phase 2: We enhanced the LSTM-based strategies by incorporating trailing stop mechanisms to dynamically manage risk and lock in profits during volatile market conditions.  To validate these strategies, we employed a comprehensive backtesting framework. The process involved: Signal Generation: Using calculated indicators or LSTM predictions to define buy, sell, and hold signals. Trade Execution: Simulating trades based on these signals, with clear entry and exit rules. Performance Evaluation: Measuring key metrics such as cumulative returns, Sharpe ratio, and maximum drawdown to assess the profitability and reliability of each strategy.   </vt:lpstr>
      <vt:lpstr>Phase 1 - Momentum Without LSTM Predictions  We implemented a momentum-based trading strategy without using LSTM predictions to establish a baseline for comparison  Momentum Calculation: Momentum was calculated as the difference between the current closing price and the closing price n periods ago: Momentum=Close(t)−Close(t−n) We tested different look-back periods (n) to balance responsiveness and noise.  Signal Generation: Buy Signal (1): Generated when momentum &gt; 0 (indicating upward trends). Sell Signal (-1): Generated when momentum &lt; 0 (indicating downward trends). Hold Signal (0): Generated when momentum = 0.  Backtesting: We simulated trades based on the generated signals: Opened long positions on buy signals and short positions on sell signals. Closed positions when the signal reversed. Evaluated performance using metrics like cumulative returns, Sharpe ratio, and maximum drawdown   </vt:lpstr>
      <vt:lpstr>Phase 1 - Momentum Without LSTM Predictions (Results)     </vt:lpstr>
      <vt:lpstr>Phase 1 - Momentum With LSTM Predictions  We enhanced the traditional momentum-based strategy by integrating predictions generated by a Long Short-Term Memory (LSTM) model. This approach aimed to leverage the predictive power of LSTM in forecasting future price movements and improving the effectiveness of momentum signals       </vt:lpstr>
      <vt:lpstr>Phase 1 - MACD Without LSTM Predictions  we implemented a traditional MACD (Moving Average Convergence Divergence) trading strategy using historical price data. The goal was to establish a benchmark performance for MACD-based signals before integrating machine learning predictions in later phases  Momentum Calculation: MACD indicator was computed using two exponential moving averages (EMAs) of the closing prices: Fast EMA: Calculated over a shorter period (e.g., 12 periods) Slow EMA: Calculated over a longer period (e.g., 26 periods) MACD Line=Fast EMA−Slow EMA   Signal Generation: Buy Signal (1): Triggered when the MACD line crossed above the signal line, indicating upward momentum Sell Signal (-1): Triggered when the MACD line crossed below the signal line, indicating downward momentum Hold Signal (0): When no crossover occurred  Backtesting: We simulated trades based on the generated signals: Opened long positions on buy signals and short positions on sell signals. Closed positions when the signal reversed. Evaluated performance using metrics like cumulative returns, Sharpe ratio, and maximum drawdown   </vt:lpstr>
      <vt:lpstr>Phase 1 - MACD Without LSTM Predictions (Results)     </vt:lpstr>
      <vt:lpstr>Phase 1 - MACD With LSTM Predictions  We extended the traditional MACD strategy by utilizing LSTM-predicted closing prices to calculate the MACD and generate trading signals. This approach aimed to test whether machine learning predictions could enhance the effectiveness of MACD signals       </vt:lpstr>
      <vt:lpstr>Phase 2 - Momentum With LSTM Predictions + Trailing Stop  We built upon the momentum strategy using LSTM predictions by introducing a trailing stop mechanism. This enhancement aimed to dynamically manage risk, lock in profits, and mitigate losses during volatile market conditions  A dynamic trailing stop was implemented to adjust stop-loss levels as prices moved favourably: For long positions, the stop-loss increased with rising prices but stayed fixed during price drops For short positions, the stop-loss decreased with falling prices but stayed fixed during price increases        </vt:lpstr>
      <vt:lpstr>Phase 2 - MACD With LSTM Predictions + Trailing Stop   We enhanced the MACD strategy by integrating LSTM-predicted prices and incorporating a trailing stop mechanism. This phase aimed to improve both trade entry accuracy and risk management, making the strategy more robust and adaptable to market conditions  A dynamic trailing stop was implemented to adjust stop-loss levels as prices moved favourably: For long positions, the stop-loss increased with rising prices but stayed fixed during price drops For short positions, the stop-loss decreased with falling prices but stayed fixed during price increases        </vt:lpstr>
      <vt:lpstr>Backtesting Results     </vt:lpstr>
      <vt:lpstr>                          1. LSTM Predictions LSTM predictions significantly enhanced momentum-based strategies, especially for BTCUSD and OJUICE.CMDUSX in Phase 1. However, their effectiveness was inconsistent across assets. For MACD strategies, LSTM predictions underperformed for some assets, such as XAUUSD, due to its volatile or inconsistent price trends  2. Momentum vs. MACD Momentum-based strategies outperformed MACD strategies, particularly when combined with LSTM predictions. MACD struggled in volatile markets like ETHUSD and XAUUSD, where trends were less stable, leading to delayed or suboptimal signals  3. Trailing Stops Trailing stops improved risk management by limiting drawdowns but often capped profits in trending markets like BTCUSD. While they worked well for ETHUSD and OJUICE.CMDUSX in Phase 2, their effectiveness varied depending on market conditions  4.  Simplicity vs. Complexity Simpler strategies like Momentum Without LSTM performed exceptionally well, particularly for OJUICE.CMDUSX. While LSTM added predictive power, it did not universally outperform simpler approaches, as seen in ETHUSD and XAUUSD, where mixed results were observed  5. Asset Volatility and Strategy Suitability For high-volatility assets like BTCUSD, LSTM-enhanced strategies captured trends effectively, delivering high returns. Conversely, MACD strategies struggled in volatile environments. In stable markets like OJUICE.CMDUSX, simpler momentum strategies consistently achieved strong returns and low drawdowns  </vt:lpstr>
      <vt:lpstr>                        6. Drawdown Performance MACD strategies, especially with LSTM, were less effective during drawdowns, as they rely on lagging signals that miss sharp reversals. XAUUSD in Phase 1 - MACD With LSTM experienced the highest loss due to this limitation  7. Diversification Benefits The variation in strategy performance highlights the importance of diversification. BTCUSD delivered the highest returns with significant drawdowns, while OJUICE.CMDUSX provided stable returns that offset losses from volatile assets like XAUUSD  8. Predictive Power of LSTM LSTM predictions enhanced momentum strategies but were inconsistent for MACD-based approaches. Fine-tuning LSTM models for specific assets could further improve results, as their effectiveness depends on market structure and trend patterns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Sajeev Singh</dc:creator>
  <cp:lastModifiedBy>Ajinkya Phanse</cp:lastModifiedBy>
  <cp:revision>29</cp:revision>
  <dcterms:created xsi:type="dcterms:W3CDTF">2024-11-13T14:17:20Z</dcterms:created>
  <dcterms:modified xsi:type="dcterms:W3CDTF">2024-12-04T23:05:14Z</dcterms:modified>
</cp:coreProperties>
</file>